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39"/>
  </p:notesMasterIdLst>
  <p:handoutMasterIdLst>
    <p:handoutMasterId r:id="rId40"/>
  </p:handoutMasterIdLst>
  <p:sldIdLst>
    <p:sldId id="256" r:id="rId5"/>
    <p:sldId id="924" r:id="rId6"/>
    <p:sldId id="946" r:id="rId7"/>
    <p:sldId id="948" r:id="rId8"/>
    <p:sldId id="947" r:id="rId9"/>
    <p:sldId id="941" r:id="rId10"/>
    <p:sldId id="943" r:id="rId11"/>
    <p:sldId id="944" r:id="rId12"/>
    <p:sldId id="945" r:id="rId13"/>
    <p:sldId id="926" r:id="rId14"/>
    <p:sldId id="925" r:id="rId15"/>
    <p:sldId id="928" r:id="rId16"/>
    <p:sldId id="915" r:id="rId17"/>
    <p:sldId id="929" r:id="rId18"/>
    <p:sldId id="930" r:id="rId19"/>
    <p:sldId id="931" r:id="rId20"/>
    <p:sldId id="937" r:id="rId21"/>
    <p:sldId id="938" r:id="rId22"/>
    <p:sldId id="939" r:id="rId23"/>
    <p:sldId id="932" r:id="rId24"/>
    <p:sldId id="934" r:id="rId25"/>
    <p:sldId id="933" r:id="rId26"/>
    <p:sldId id="935" r:id="rId27"/>
    <p:sldId id="936" r:id="rId28"/>
    <p:sldId id="940" r:id="rId29"/>
    <p:sldId id="923" r:id="rId30"/>
    <p:sldId id="917" r:id="rId31"/>
    <p:sldId id="918" r:id="rId32"/>
    <p:sldId id="919" r:id="rId33"/>
    <p:sldId id="920" r:id="rId34"/>
    <p:sldId id="921" r:id="rId35"/>
    <p:sldId id="922" r:id="rId36"/>
    <p:sldId id="916" r:id="rId37"/>
    <p:sldId id="261" r:id="rId38"/>
  </p:sldIdLst>
  <p:sldSz cx="12192000" cy="6858000"/>
  <p:notesSz cx="6858000" cy="9144000"/>
  <p:embeddedFontLst>
    <p:embeddedFont>
      <p:font typeface="KoPub돋움체 Medium" panose="02020603020101020101" pitchFamily="18" charset="-127"/>
      <p:regular r:id="rId41"/>
    </p:embeddedFont>
    <p:embeddedFont>
      <p:font typeface="경기천년제목 Bold" panose="02020803020101020101" pitchFamily="18" charset="-127"/>
      <p:bold r:id="rId42"/>
    </p:embeddedFont>
    <p:embeddedFont>
      <p:font typeface="경기천년제목 Light" panose="02020403020101020101" pitchFamily="18" charset="-127"/>
      <p:regular r:id="rId43"/>
    </p:embeddedFont>
    <p:embeddedFont>
      <p:font typeface="경기천년제목 Medium" panose="02020603020101020101" pitchFamily="18" charset="-127"/>
      <p:regular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70C6"/>
    <a:srgbClr val="91CC75"/>
    <a:srgbClr val="FFFFFF"/>
    <a:srgbClr val="595959"/>
    <a:srgbClr val="92D050"/>
    <a:srgbClr val="333F50"/>
    <a:srgbClr val="004A8D"/>
    <a:srgbClr val="F18D25"/>
    <a:srgbClr val="C5C3C3"/>
    <a:srgbClr val="ECE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72F35B-E400-49FC-8A4A-0ABDF7062F86}" v="39" dt="2024-09-01T12:54:0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0" autoAdjust="0"/>
    <p:restoredTop sz="95696" autoAdjust="0"/>
  </p:normalViewPr>
  <p:slideViewPr>
    <p:cSldViewPr snapToGrid="0" showGuides="1">
      <p:cViewPr>
        <p:scale>
          <a:sx n="125" d="100"/>
          <a:sy n="125" d="100"/>
        </p:scale>
        <p:origin x="1392" y="702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. S. Kim" userId="84886667a1802372" providerId="LiveId" clId="{BB72F35B-E400-49FC-8A4A-0ABDF7062F86}"/>
    <pc:docChg chg="undo custSel addSld delSld modSld sldOrd">
      <pc:chgData name="H. S. Kim" userId="84886667a1802372" providerId="LiveId" clId="{BB72F35B-E400-49FC-8A4A-0ABDF7062F86}" dt="2024-09-01T12:57:26.028" v="608"/>
      <pc:docMkLst>
        <pc:docMk/>
      </pc:docMkLst>
      <pc:sldChg chg="modSp mod">
        <pc:chgData name="H. S. Kim" userId="84886667a1802372" providerId="LiveId" clId="{BB72F35B-E400-49FC-8A4A-0ABDF7062F86}" dt="2024-09-01T12:24:37.430" v="80" actId="20577"/>
        <pc:sldMkLst>
          <pc:docMk/>
          <pc:sldMk cId="2248185526" sldId="256"/>
        </pc:sldMkLst>
        <pc:spChg chg="mod">
          <ac:chgData name="H. S. Kim" userId="84886667a1802372" providerId="LiveId" clId="{BB72F35B-E400-49FC-8A4A-0ABDF7062F86}" dt="2024-09-01T12:24:37.430" v="80" actId="20577"/>
          <ac:spMkLst>
            <pc:docMk/>
            <pc:sldMk cId="2248185526" sldId="256"/>
            <ac:spMk id="4" creationId="{7007D87F-8E1B-7C2C-EF1D-EBF0AF2533AB}"/>
          </ac:spMkLst>
        </pc:spChg>
      </pc:sldChg>
      <pc:sldChg chg="delSp modSp mod">
        <pc:chgData name="H. S. Kim" userId="84886667a1802372" providerId="LiveId" clId="{BB72F35B-E400-49FC-8A4A-0ABDF7062F86}" dt="2024-09-01T12:52:24.960" v="502" actId="478"/>
        <pc:sldMkLst>
          <pc:docMk/>
          <pc:sldMk cId="287183766" sldId="257"/>
        </pc:sldMkLst>
        <pc:spChg chg="mod">
          <ac:chgData name="H. S. Kim" userId="84886667a1802372" providerId="LiveId" clId="{BB72F35B-E400-49FC-8A4A-0ABDF7062F86}" dt="2024-09-01T12:52:08.089" v="481" actId="20577"/>
          <ac:spMkLst>
            <pc:docMk/>
            <pc:sldMk cId="287183766" sldId="257"/>
            <ac:spMk id="2" creationId="{04AFFFE0-C1C8-ACBB-C379-6A6C4EEDA117}"/>
          </ac:spMkLst>
        </pc:spChg>
        <pc:spChg chg="mod">
          <ac:chgData name="H. S. Kim" userId="84886667a1802372" providerId="LiveId" clId="{BB72F35B-E400-49FC-8A4A-0ABDF7062F86}" dt="2024-09-01T12:52:22.824" v="501"/>
          <ac:spMkLst>
            <pc:docMk/>
            <pc:sldMk cId="287183766" sldId="257"/>
            <ac:spMk id="6" creationId="{1A559245-8597-C395-68D4-06CA87BA1442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10" creationId="{7F2EB216-A725-07B6-A57E-B2AE3D399EBF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14" creationId="{A43CD912-45C7-ED59-B62B-325C6FD74215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42" creationId="{DDFA8146-AB51-ADF8-08ED-3A08268A34B9}"/>
          </ac:spMkLst>
        </pc:s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11" creationId="{EA21D115-B563-58D5-1D9D-99AD8F7CA86A}"/>
          </ac:grpSpMkLst>
        </pc:gr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15" creationId="{66146254-4840-3837-F38A-B0C8CDD70A70}"/>
          </ac:grpSpMkLst>
        </pc:gr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43" creationId="{DB15CED4-AEAC-A143-1BF9-74919ABC12A1}"/>
          </ac:grpSpMkLst>
        </pc:grpChg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641139772" sldId="29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03471215" sldId="302"/>
        </pc:sldMkLst>
      </pc:sldChg>
      <pc:sldChg chg="modSp add mod">
        <pc:chgData name="H. S. Kim" userId="84886667a1802372" providerId="LiveId" clId="{BB72F35B-E400-49FC-8A4A-0ABDF7062F86}" dt="2024-09-01T12:56:50.676" v="594"/>
        <pc:sldMkLst>
          <pc:docMk/>
          <pc:sldMk cId="1828527859" sldId="302"/>
        </pc:sldMkLst>
        <pc:spChg chg="mod">
          <ac:chgData name="H. S. Kim" userId="84886667a1802372" providerId="LiveId" clId="{BB72F35B-E400-49FC-8A4A-0ABDF7062F86}" dt="2024-09-01T12:56:50.676" v="594"/>
          <ac:spMkLst>
            <pc:docMk/>
            <pc:sldMk cId="1828527859" sldId="302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47:00.192" v="368" actId="47"/>
        <pc:sldMkLst>
          <pc:docMk/>
          <pc:sldMk cId="98436345" sldId="31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11277337" sldId="31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817676774" sldId="324"/>
        </pc:sldMkLst>
      </pc:sldChg>
      <pc:sldChg chg="add del mod modClrScheme chgLayout">
        <pc:chgData name="H. S. Kim" userId="84886667a1802372" providerId="LiveId" clId="{BB72F35B-E400-49FC-8A4A-0ABDF7062F86}" dt="2024-09-01T12:46:53.209" v="366" actId="47"/>
        <pc:sldMkLst>
          <pc:docMk/>
          <pc:sldMk cId="4118344055" sldId="32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661096002" sldId="65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901712518" sldId="662"/>
        </pc:sldMkLst>
      </pc:sldChg>
      <pc:sldChg chg="del">
        <pc:chgData name="H. S. Kim" userId="84886667a1802372" providerId="LiveId" clId="{BB72F35B-E400-49FC-8A4A-0ABDF7062F86}" dt="2024-09-01T12:39:03.272" v="107" actId="2696"/>
        <pc:sldMkLst>
          <pc:docMk/>
          <pc:sldMk cId="1323757806" sldId="686"/>
        </pc:sldMkLst>
      </pc:sldChg>
      <pc:sldChg chg="add del">
        <pc:chgData name="H. S. Kim" userId="84886667a1802372" providerId="LiveId" clId="{BB72F35B-E400-49FC-8A4A-0ABDF7062F86}" dt="2024-09-01T12:40:14.524" v="109" actId="47"/>
        <pc:sldMkLst>
          <pc:docMk/>
          <pc:sldMk cId="1762414045" sldId="686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327570115" sldId="690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846990764" sldId="691"/>
        </pc:sldMkLst>
      </pc:sldChg>
      <pc:sldChg chg="modSp mod">
        <pc:chgData name="H. S. Kim" userId="84886667a1802372" providerId="LiveId" clId="{BB72F35B-E400-49FC-8A4A-0ABDF7062F86}" dt="2024-09-01T12:43:30.386" v="276" actId="20577"/>
        <pc:sldMkLst>
          <pc:docMk/>
          <pc:sldMk cId="2863032345" sldId="737"/>
        </pc:sldMkLst>
        <pc:spChg chg="mod">
          <ac:chgData name="H. S. Kim" userId="84886667a1802372" providerId="LiveId" clId="{BB72F35B-E400-49FC-8A4A-0ABDF7062F86}" dt="2024-09-01T12:43:30.386" v="276" actId="20577"/>
          <ac:spMkLst>
            <pc:docMk/>
            <pc:sldMk cId="2863032345" sldId="737"/>
            <ac:spMk id="789" creationId="{E71E219C-A44E-11E9-A8C9-0A0CAED6FEA5}"/>
          </ac:spMkLst>
        </pc:spChg>
      </pc:sldChg>
      <pc:sldChg chg="del ord">
        <pc:chgData name="H. S. Kim" userId="84886667a1802372" providerId="LiveId" clId="{BB72F35B-E400-49FC-8A4A-0ABDF7062F86}" dt="2024-09-01T12:48:32.760" v="412" actId="47"/>
        <pc:sldMkLst>
          <pc:docMk/>
          <pc:sldMk cId="1129735189" sldId="744"/>
        </pc:sldMkLst>
      </pc:sldChg>
      <pc:sldChg chg="modSp add mod">
        <pc:chgData name="H. S. Kim" userId="84886667a1802372" providerId="LiveId" clId="{BB72F35B-E400-49FC-8A4A-0ABDF7062F86}" dt="2024-09-01T12:51:23.544" v="420" actId="20577"/>
        <pc:sldMkLst>
          <pc:docMk/>
          <pc:sldMk cId="272550699" sldId="745"/>
        </pc:sldMkLst>
        <pc:spChg chg="mod">
          <ac:chgData name="H. S. Kim" userId="84886667a1802372" providerId="LiveId" clId="{BB72F35B-E400-49FC-8A4A-0ABDF7062F86}" dt="2024-09-01T12:51:23.544" v="420" actId="20577"/>
          <ac:spMkLst>
            <pc:docMk/>
            <pc:sldMk cId="272550699" sldId="745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699986755" sldId="745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4261043850" sldId="745"/>
        </pc:sldMkLst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595355686" sldId="746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3663841574" sldId="746"/>
        </pc:sldMkLst>
      </pc:sldChg>
      <pc:sldChg chg="modSp add mod">
        <pc:chgData name="H. S. Kim" userId="84886667a1802372" providerId="LiveId" clId="{BB72F35B-E400-49FC-8A4A-0ABDF7062F86}" dt="2024-09-01T12:51:29.815" v="421"/>
        <pc:sldMkLst>
          <pc:docMk/>
          <pc:sldMk cId="3681918686" sldId="746"/>
        </pc:sldMkLst>
        <pc:spChg chg="mod">
          <ac:chgData name="H. S. Kim" userId="84886667a1802372" providerId="LiveId" clId="{BB72F35B-E400-49FC-8A4A-0ABDF7062F86}" dt="2024-09-01T12:51:29.815" v="421"/>
          <ac:spMkLst>
            <pc:docMk/>
            <pc:sldMk cId="3681918686" sldId="746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1:31.797" v="422"/>
        <pc:sldMkLst>
          <pc:docMk/>
          <pc:sldMk cId="3468986142" sldId="747"/>
        </pc:sldMkLst>
        <pc:spChg chg="mod">
          <ac:chgData name="H. S. Kim" userId="84886667a1802372" providerId="LiveId" clId="{BB72F35B-E400-49FC-8A4A-0ABDF7062F86}" dt="2024-09-01T12:51:31.797" v="422"/>
          <ac:spMkLst>
            <pc:docMk/>
            <pc:sldMk cId="3468986142" sldId="747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9:57.211" v="414" actId="13926"/>
          <ac:spMkLst>
            <pc:docMk/>
            <pc:sldMk cId="3468986142" sldId="747"/>
            <ac:spMk id="8" creationId="{239A8298-922A-E87F-5C84-447EC87727BE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999130403" sldId="747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1914660980" sldId="748"/>
        </pc:sldMkLst>
      </pc:sldChg>
      <pc:sldChg chg="modSp add mod">
        <pc:chgData name="H. S. Kim" userId="84886667a1802372" providerId="LiveId" clId="{BB72F35B-E400-49FC-8A4A-0ABDF7062F86}" dt="2024-09-01T12:51:33.941" v="423"/>
        <pc:sldMkLst>
          <pc:docMk/>
          <pc:sldMk cId="2534936742" sldId="748"/>
        </pc:sldMkLst>
        <pc:spChg chg="mod">
          <ac:chgData name="H. S. Kim" userId="84886667a1802372" providerId="LiveId" clId="{BB72F35B-E400-49FC-8A4A-0ABDF7062F86}" dt="2024-09-01T12:51:33.941" v="423"/>
          <ac:spMkLst>
            <pc:docMk/>
            <pc:sldMk cId="2534936742" sldId="748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1:39.702" v="425"/>
        <pc:sldMkLst>
          <pc:docMk/>
          <pc:sldMk cId="1800203621" sldId="749"/>
        </pc:sldMkLst>
        <pc:spChg chg="mod">
          <ac:chgData name="H. S. Kim" userId="84886667a1802372" providerId="LiveId" clId="{BB72F35B-E400-49FC-8A4A-0ABDF7062F86}" dt="2024-09-01T12:51:39.702" v="425"/>
          <ac:spMkLst>
            <pc:docMk/>
            <pc:sldMk cId="1800203621" sldId="74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904848461" sldId="74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866846948" sldId="750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2661564440" sldId="751"/>
        </pc:sldMkLst>
      </pc:sldChg>
      <pc:sldChg chg="modSp add mod">
        <pc:chgData name="H. S. Kim" userId="84886667a1802372" providerId="LiveId" clId="{BB72F35B-E400-49FC-8A4A-0ABDF7062F86}" dt="2024-09-01T12:51:41.917" v="426"/>
        <pc:sldMkLst>
          <pc:docMk/>
          <pc:sldMk cId="3438384265" sldId="751"/>
        </pc:sldMkLst>
        <pc:spChg chg="mod">
          <ac:chgData name="H. S. Kim" userId="84886667a1802372" providerId="LiveId" clId="{BB72F35B-E400-49FC-8A4A-0ABDF7062F86}" dt="2024-09-01T12:51:41.917" v="426"/>
          <ac:spMkLst>
            <pc:docMk/>
            <pc:sldMk cId="3438384265" sldId="751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36:00.967" v="101" actId="47"/>
        <pc:sldMkLst>
          <pc:docMk/>
          <pc:sldMk cId="1369641787" sldId="752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718198082" sldId="752"/>
        </pc:sldMkLst>
      </pc:sldChg>
      <pc:sldChg chg="del">
        <pc:chgData name="H. S. Kim" userId="84886667a1802372" providerId="LiveId" clId="{BB72F35B-E400-49FC-8A4A-0ABDF7062F86}" dt="2024-09-01T12:34:37.122" v="97" actId="2696"/>
        <pc:sldMkLst>
          <pc:docMk/>
          <pc:sldMk cId="741111299" sldId="753"/>
        </pc:sldMkLst>
      </pc:sldChg>
      <pc:sldChg chg="add ord">
        <pc:chgData name="H. S. Kim" userId="84886667a1802372" providerId="LiveId" clId="{BB72F35B-E400-49FC-8A4A-0ABDF7062F86}" dt="2024-09-01T12:51:04.964" v="418"/>
        <pc:sldMkLst>
          <pc:docMk/>
          <pc:sldMk cId="2201106345" sldId="753"/>
        </pc:sldMkLst>
      </pc:sldChg>
      <pc:sldChg chg="add del">
        <pc:chgData name="H. S. Kim" userId="84886667a1802372" providerId="LiveId" clId="{BB72F35B-E400-49FC-8A4A-0ABDF7062F86}" dt="2024-09-01T12:36:09.846" v="102" actId="2696"/>
        <pc:sldMkLst>
          <pc:docMk/>
          <pc:sldMk cId="2759804396" sldId="753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643654451" sldId="75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363559431" sldId="755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525674364" sldId="756"/>
        </pc:sldMkLst>
      </pc:sldChg>
      <pc:sldChg chg="addSp modSp add mod ord">
        <pc:chgData name="H. S. Kim" userId="84886667a1802372" providerId="LiveId" clId="{BB72F35B-E400-49FC-8A4A-0ABDF7062F86}" dt="2024-09-01T12:56:44.253" v="591"/>
        <pc:sldMkLst>
          <pc:docMk/>
          <pc:sldMk cId="256053986" sldId="760"/>
        </pc:sldMkLst>
        <pc:spChg chg="mod">
          <ac:chgData name="H. S. Kim" userId="84886667a1802372" providerId="LiveId" clId="{BB72F35B-E400-49FC-8A4A-0ABDF7062F86}" dt="2024-09-01T12:42:30.046" v="217" actId="404"/>
          <ac:spMkLst>
            <pc:docMk/>
            <pc:sldMk cId="256053986" sldId="760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6:44.253" v="591"/>
          <ac:spMkLst>
            <pc:docMk/>
            <pc:sldMk cId="256053986" sldId="760"/>
            <ac:spMk id="3" creationId="{CA91B017-D6FA-7368-4DBD-F03FC9E6E719}"/>
          </ac:spMkLst>
        </pc:spChg>
        <pc:spChg chg="add mod">
          <ac:chgData name="H. S. Kim" userId="84886667a1802372" providerId="LiveId" clId="{BB72F35B-E400-49FC-8A4A-0ABDF7062F86}" dt="2024-09-01T12:43:00.609" v="221" actId="1582"/>
          <ac:spMkLst>
            <pc:docMk/>
            <pc:sldMk cId="256053986" sldId="760"/>
            <ac:spMk id="4" creationId="{2E846933-E7EB-7D09-D223-61EA77CA8E16}"/>
          </ac:spMkLst>
        </pc:spChg>
      </pc:sldChg>
      <pc:sldChg chg="del">
        <pc:chgData name="H. S. Kim" userId="84886667a1802372" providerId="LiveId" clId="{BB72F35B-E400-49FC-8A4A-0ABDF7062F86}" dt="2024-09-01T12:39:03.272" v="107" actId="2696"/>
        <pc:sldMkLst>
          <pc:docMk/>
          <pc:sldMk cId="3390350730" sldId="760"/>
        </pc:sldMkLst>
      </pc:sldChg>
      <pc:sldChg chg="modSp add mod">
        <pc:chgData name="H. S. Kim" userId="84886667a1802372" providerId="LiveId" clId="{BB72F35B-E400-49FC-8A4A-0ABDF7062F86}" dt="2024-09-01T12:51:36.516" v="424"/>
        <pc:sldMkLst>
          <pc:docMk/>
          <pc:sldMk cId="809823594" sldId="761"/>
        </pc:sldMkLst>
        <pc:spChg chg="mod">
          <ac:chgData name="H. S. Kim" userId="84886667a1802372" providerId="LiveId" clId="{BB72F35B-E400-49FC-8A4A-0ABDF7062F86}" dt="2024-09-01T12:51:36.516" v="424"/>
          <ac:spMkLst>
            <pc:docMk/>
            <pc:sldMk cId="809823594" sldId="761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159670215" sldId="761"/>
        </pc:sldMkLst>
      </pc:sldChg>
      <pc:sldChg chg="modSp add mod">
        <pc:chgData name="H. S. Kim" userId="84886667a1802372" providerId="LiveId" clId="{BB72F35B-E400-49FC-8A4A-0ABDF7062F86}" dt="2024-09-01T12:56:56.388" v="596"/>
        <pc:sldMkLst>
          <pc:docMk/>
          <pc:sldMk cId="1915830448" sldId="776"/>
        </pc:sldMkLst>
        <pc:spChg chg="mod">
          <ac:chgData name="H. S. Kim" userId="84886667a1802372" providerId="LiveId" clId="{BB72F35B-E400-49FC-8A4A-0ABDF7062F86}" dt="2024-09-01T12:56:56.388" v="596"/>
          <ac:spMkLst>
            <pc:docMk/>
            <pc:sldMk cId="1915830448" sldId="776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5:14.513" v="335" actId="20577"/>
          <ac:spMkLst>
            <pc:docMk/>
            <pc:sldMk cId="1915830448" sldId="776"/>
            <ac:spMk id="15" creationId="{9CF87A6F-C78A-08E7-4AC3-77B296B4EC28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316928292" sldId="776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429244390" sldId="777"/>
        </pc:sldMkLst>
      </pc:sldChg>
      <pc:sldChg chg="modSp add mod">
        <pc:chgData name="H. S. Kim" userId="84886667a1802372" providerId="LiveId" clId="{BB72F35B-E400-49FC-8A4A-0ABDF7062F86}" dt="2024-09-01T12:56:58.559" v="597"/>
        <pc:sldMkLst>
          <pc:docMk/>
          <pc:sldMk cId="3466859302" sldId="777"/>
        </pc:sldMkLst>
        <pc:spChg chg="mod">
          <ac:chgData name="H. S. Kim" userId="84886667a1802372" providerId="LiveId" clId="{BB72F35B-E400-49FC-8A4A-0ABDF7062F86}" dt="2024-09-01T12:56:58.559" v="597"/>
          <ac:spMkLst>
            <pc:docMk/>
            <pc:sldMk cId="3466859302" sldId="777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754076240" sldId="778"/>
        </pc:sldMkLst>
      </pc:sldChg>
      <pc:sldChg chg="modSp add mod">
        <pc:chgData name="H. S. Kim" userId="84886667a1802372" providerId="LiveId" clId="{BB72F35B-E400-49FC-8A4A-0ABDF7062F86}" dt="2024-09-01T12:57:03.499" v="599"/>
        <pc:sldMkLst>
          <pc:docMk/>
          <pc:sldMk cId="1496409392" sldId="778"/>
        </pc:sldMkLst>
        <pc:spChg chg="mod">
          <ac:chgData name="H. S. Kim" userId="84886667a1802372" providerId="LiveId" clId="{BB72F35B-E400-49FC-8A4A-0ABDF7062F86}" dt="2024-09-01T12:57:03.499" v="599"/>
          <ac:spMkLst>
            <pc:docMk/>
            <pc:sldMk cId="1496409392" sldId="778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5:55.483" v="352" actId="20577"/>
          <ac:spMkLst>
            <pc:docMk/>
            <pc:sldMk cId="1496409392" sldId="778"/>
            <ac:spMk id="4" creationId="{512ACC2E-0C56-6CE3-4070-77A113EA1FA6}"/>
          </ac:spMkLst>
        </pc:spChg>
        <pc:grpChg chg="mod">
          <ac:chgData name="H. S. Kim" userId="84886667a1802372" providerId="LiveId" clId="{BB72F35B-E400-49FC-8A4A-0ABDF7062F86}" dt="2024-09-01T12:45:38.980" v="336" actId="1076"/>
          <ac:grpSpMkLst>
            <pc:docMk/>
            <pc:sldMk cId="1496409392" sldId="778"/>
            <ac:grpSpMk id="21" creationId="{F95E3D2C-653A-9DD3-9D34-D71D0E59B5CB}"/>
          </ac:grpSpMkLst>
        </pc:grpChg>
      </pc:sldChg>
      <pc:sldChg chg="modSp add mod">
        <pc:chgData name="H. S. Kim" userId="84886667a1802372" providerId="LiveId" clId="{BB72F35B-E400-49FC-8A4A-0ABDF7062F86}" dt="2024-09-01T12:57:10.403" v="602"/>
        <pc:sldMkLst>
          <pc:docMk/>
          <pc:sldMk cId="1884423819" sldId="779"/>
        </pc:sldMkLst>
        <pc:spChg chg="mod">
          <ac:chgData name="H. S. Kim" userId="84886667a1802372" providerId="LiveId" clId="{BB72F35B-E400-49FC-8A4A-0ABDF7062F86}" dt="2024-09-01T12:57:10.403" v="602"/>
          <ac:spMkLst>
            <pc:docMk/>
            <pc:sldMk cId="1884423819" sldId="77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423580422" sldId="779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810149006" sldId="780"/>
        </pc:sldMkLst>
      </pc:sldChg>
      <pc:sldChg chg="modSp add mod">
        <pc:chgData name="H. S. Kim" userId="84886667a1802372" providerId="LiveId" clId="{BB72F35B-E400-49FC-8A4A-0ABDF7062F86}" dt="2024-09-01T12:57:07.516" v="601"/>
        <pc:sldMkLst>
          <pc:docMk/>
          <pc:sldMk cId="2890654494" sldId="780"/>
        </pc:sldMkLst>
        <pc:spChg chg="mod">
          <ac:chgData name="H. S. Kim" userId="84886667a1802372" providerId="LiveId" clId="{BB72F35B-E400-49FC-8A4A-0ABDF7062F86}" dt="2024-09-01T12:57:07.516" v="601"/>
          <ac:spMkLst>
            <pc:docMk/>
            <pc:sldMk cId="2890654494" sldId="780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178458230" sldId="781"/>
        </pc:sldMkLst>
      </pc:sldChg>
      <pc:sldChg chg="modSp add mod">
        <pc:chgData name="H. S. Kim" userId="84886667a1802372" providerId="LiveId" clId="{BB72F35B-E400-49FC-8A4A-0ABDF7062F86}" dt="2024-09-01T12:57:01.419" v="598"/>
        <pc:sldMkLst>
          <pc:docMk/>
          <pc:sldMk cId="3889373378" sldId="781"/>
        </pc:sldMkLst>
        <pc:spChg chg="mod">
          <ac:chgData name="H. S. Kim" userId="84886667a1802372" providerId="LiveId" clId="{BB72F35B-E400-49FC-8A4A-0ABDF7062F86}" dt="2024-09-01T12:57:01.419" v="598"/>
          <ac:spMkLst>
            <pc:docMk/>
            <pc:sldMk cId="3889373378" sldId="781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687430805" sldId="782"/>
        </pc:sldMkLst>
      </pc:sldChg>
      <pc:sldChg chg="modSp add mod">
        <pc:chgData name="H. S. Kim" userId="84886667a1802372" providerId="LiveId" clId="{BB72F35B-E400-49FC-8A4A-0ABDF7062F86}" dt="2024-09-01T12:56:48.875" v="593"/>
        <pc:sldMkLst>
          <pc:docMk/>
          <pc:sldMk cId="2841491806" sldId="782"/>
        </pc:sldMkLst>
        <pc:spChg chg="mod">
          <ac:chgData name="H. S. Kim" userId="84886667a1802372" providerId="LiveId" clId="{BB72F35B-E400-49FC-8A4A-0ABDF7062F86}" dt="2024-09-01T12:56:48.875" v="593"/>
          <ac:spMkLst>
            <pc:docMk/>
            <pc:sldMk cId="2841491806" sldId="782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053066749" sldId="786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3622113103" sldId="786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2110662524" sldId="787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38430200" sldId="787"/>
        </pc:sldMkLst>
      </pc:sldChg>
      <pc:sldChg chg="modSp add mod">
        <pc:chgData name="H. S. Kim" userId="84886667a1802372" providerId="LiveId" clId="{BB72F35B-E400-49FC-8A4A-0ABDF7062F86}" dt="2024-09-01T12:57:12.507" v="603"/>
        <pc:sldMkLst>
          <pc:docMk/>
          <pc:sldMk cId="494551261" sldId="804"/>
        </pc:sldMkLst>
        <pc:spChg chg="mod">
          <ac:chgData name="H. S. Kim" userId="84886667a1802372" providerId="LiveId" clId="{BB72F35B-E400-49FC-8A4A-0ABDF7062F86}" dt="2024-09-01T12:57:12.507" v="603"/>
          <ac:spMkLst>
            <pc:docMk/>
            <pc:sldMk cId="494551261" sldId="804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230663562" sldId="804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26405668" sldId="805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1481444166" sldId="80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949812256" sldId="806"/>
        </pc:sldMkLst>
      </pc:sldChg>
      <pc:sldChg chg="add del">
        <pc:chgData name="H. S. Kim" userId="84886667a1802372" providerId="LiveId" clId="{BB72F35B-E400-49FC-8A4A-0ABDF7062F86}" dt="2024-09-01T12:47:01.204" v="369" actId="47"/>
        <pc:sldMkLst>
          <pc:docMk/>
          <pc:sldMk cId="3240244544" sldId="806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109608797" sldId="812"/>
        </pc:sldMkLst>
      </pc:sldChg>
      <pc:sldChg chg="modSp add mod">
        <pc:chgData name="H. S. Kim" userId="84886667a1802372" providerId="LiveId" clId="{BB72F35B-E400-49FC-8A4A-0ABDF7062F86}" dt="2024-09-01T12:56:46.218" v="592"/>
        <pc:sldMkLst>
          <pc:docMk/>
          <pc:sldMk cId="4071754061" sldId="812"/>
        </pc:sldMkLst>
        <pc:spChg chg="mod">
          <ac:chgData name="H. S. Kim" userId="84886667a1802372" providerId="LiveId" clId="{BB72F35B-E400-49FC-8A4A-0ABDF7062F86}" dt="2024-09-01T12:56:46.218" v="592"/>
          <ac:spMkLst>
            <pc:docMk/>
            <pc:sldMk cId="4071754061" sldId="812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11384131" sldId="813"/>
        </pc:sldMkLst>
      </pc:sldChg>
      <pc:sldChg chg="modSp add mod">
        <pc:chgData name="H. S. Kim" userId="84886667a1802372" providerId="LiveId" clId="{BB72F35B-E400-49FC-8A4A-0ABDF7062F86}" dt="2024-09-01T12:56:53.004" v="595"/>
        <pc:sldMkLst>
          <pc:docMk/>
          <pc:sldMk cId="4190273875" sldId="813"/>
        </pc:sldMkLst>
        <pc:spChg chg="mod">
          <ac:chgData name="H. S. Kim" userId="84886667a1802372" providerId="LiveId" clId="{BB72F35B-E400-49FC-8A4A-0ABDF7062F86}" dt="2024-09-01T12:44:23.893" v="326" actId="20577"/>
          <ac:spMkLst>
            <pc:docMk/>
            <pc:sldMk cId="4190273875" sldId="813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6:53.004" v="595"/>
          <ac:spMkLst>
            <pc:docMk/>
            <pc:sldMk cId="4190273875" sldId="813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7:05.419" v="600"/>
        <pc:sldMkLst>
          <pc:docMk/>
          <pc:sldMk cId="1774843412" sldId="814"/>
        </pc:sldMkLst>
        <pc:spChg chg="mod">
          <ac:chgData name="H. S. Kim" userId="84886667a1802372" providerId="LiveId" clId="{BB72F35B-E400-49FC-8A4A-0ABDF7062F86}" dt="2024-09-01T12:57:05.419" v="600"/>
          <ac:spMkLst>
            <pc:docMk/>
            <pc:sldMk cId="1774843412" sldId="814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6:06.563" v="364" actId="6549"/>
          <ac:spMkLst>
            <pc:docMk/>
            <pc:sldMk cId="1774843412" sldId="814"/>
            <ac:spMk id="10" creationId="{43AA5E65-DC61-CAAF-9684-6BB4E755C135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161912687" sldId="814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456016233" sldId="816"/>
        </pc:sldMkLst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1712418812" sldId="816"/>
        </pc:sldMkLst>
      </pc:sldChg>
      <pc:sldChg chg="add del">
        <pc:chgData name="H. S. Kim" userId="84886667a1802372" providerId="LiveId" clId="{BB72F35B-E400-49FC-8A4A-0ABDF7062F86}" dt="2024-09-01T12:41:31.499" v="115" actId="47"/>
        <pc:sldMkLst>
          <pc:docMk/>
          <pc:sldMk cId="3606731381" sldId="816"/>
        </pc:sldMkLst>
      </pc:sldChg>
      <pc:sldChg chg="modSp add mod">
        <pc:chgData name="H. S. Kim" userId="84886667a1802372" providerId="LiveId" clId="{BB72F35B-E400-49FC-8A4A-0ABDF7062F86}" dt="2024-09-01T12:57:14.715" v="604"/>
        <pc:sldMkLst>
          <pc:docMk/>
          <pc:sldMk cId="3054662370" sldId="817"/>
        </pc:sldMkLst>
        <pc:spChg chg="mod">
          <ac:chgData name="H. S. Kim" userId="84886667a1802372" providerId="LiveId" clId="{BB72F35B-E400-49FC-8A4A-0ABDF7062F86}" dt="2024-09-01T12:54:00.025" v="586"/>
          <ac:spMkLst>
            <pc:docMk/>
            <pc:sldMk cId="3054662370" sldId="817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14.715" v="604"/>
          <ac:spMkLst>
            <pc:docMk/>
            <pc:sldMk cId="3054662370" sldId="817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7:17.619" v="605"/>
        <pc:sldMkLst>
          <pc:docMk/>
          <pc:sldMk cId="3130624108" sldId="818"/>
        </pc:sldMkLst>
        <pc:spChg chg="mod">
          <ac:chgData name="H. S. Kim" userId="84886667a1802372" providerId="LiveId" clId="{BB72F35B-E400-49FC-8A4A-0ABDF7062F86}" dt="2024-09-01T12:54:19.596" v="587"/>
          <ac:spMkLst>
            <pc:docMk/>
            <pc:sldMk cId="3130624108" sldId="818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17.619" v="605"/>
          <ac:spMkLst>
            <pc:docMk/>
            <pc:sldMk cId="3130624108" sldId="818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230304009" sldId="818"/>
        </pc:sldMkLst>
      </pc:sldChg>
      <pc:sldChg chg="modSp add mod">
        <pc:chgData name="H. S. Kim" userId="84886667a1802372" providerId="LiveId" clId="{BB72F35B-E400-49FC-8A4A-0ABDF7062F86}" dt="2024-09-01T12:57:22.764" v="607"/>
        <pc:sldMkLst>
          <pc:docMk/>
          <pc:sldMk cId="46618326" sldId="819"/>
        </pc:sldMkLst>
        <pc:spChg chg="mod">
          <ac:chgData name="H. S. Kim" userId="84886667a1802372" providerId="LiveId" clId="{BB72F35B-E400-49FC-8A4A-0ABDF7062F86}" dt="2024-09-01T12:54:22.013" v="588"/>
          <ac:spMkLst>
            <pc:docMk/>
            <pc:sldMk cId="46618326" sldId="819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22.764" v="607"/>
          <ac:spMkLst>
            <pc:docMk/>
            <pc:sldMk cId="46618326" sldId="81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657056570" sldId="819"/>
        </pc:sldMkLst>
      </pc:sldChg>
      <pc:sldChg chg="add del">
        <pc:chgData name="H. S. Kim" userId="84886667a1802372" providerId="LiveId" clId="{BB72F35B-E400-49FC-8A4A-0ABDF7062F86}" dt="2024-09-01T12:47:25.374" v="370" actId="47"/>
        <pc:sldMkLst>
          <pc:docMk/>
          <pc:sldMk cId="329984256" sldId="820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89484684" sldId="820"/>
        </pc:sldMkLst>
      </pc:sldChg>
      <pc:sldChg chg="modSp add mod">
        <pc:chgData name="H. S. Kim" userId="84886667a1802372" providerId="LiveId" clId="{BB72F35B-E400-49FC-8A4A-0ABDF7062F86}" dt="2024-09-01T12:57:20.099" v="606"/>
        <pc:sldMkLst>
          <pc:docMk/>
          <pc:sldMk cId="2551354436" sldId="821"/>
        </pc:sldMkLst>
        <pc:spChg chg="mod">
          <ac:chgData name="H. S. Kim" userId="84886667a1802372" providerId="LiveId" clId="{BB72F35B-E400-49FC-8A4A-0ABDF7062F86}" dt="2024-09-01T12:57:20.099" v="606"/>
          <ac:spMkLst>
            <pc:docMk/>
            <pc:sldMk cId="2551354436" sldId="821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7:41.134" v="407" actId="14100"/>
          <ac:spMkLst>
            <pc:docMk/>
            <pc:sldMk cId="2551354436" sldId="821"/>
            <ac:spMk id="4" creationId="{7A7793C8-5221-C88D-7FF0-E8D6AF6CCEDF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79060447" sldId="821"/>
        </pc:sldMkLst>
      </pc:sldChg>
      <pc:sldChg chg="modSp add del mod">
        <pc:chgData name="H. S. Kim" userId="84886667a1802372" providerId="LiveId" clId="{BB72F35B-E400-49FC-8A4A-0ABDF7062F86}" dt="2024-09-01T12:57:26.028" v="608"/>
        <pc:sldMkLst>
          <pc:docMk/>
          <pc:sldMk cId="1159816815" sldId="822"/>
        </pc:sldMkLst>
        <pc:spChg chg="mod">
          <ac:chgData name="H. S. Kim" userId="84886667a1802372" providerId="LiveId" clId="{BB72F35B-E400-49FC-8A4A-0ABDF7062F86}" dt="2024-09-01T12:57:26.028" v="608"/>
          <ac:spMkLst>
            <pc:docMk/>
            <pc:sldMk cId="1159816815" sldId="822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54:38.642" v="590" actId="14100"/>
          <ac:spMkLst>
            <pc:docMk/>
            <pc:sldMk cId="1159816815" sldId="822"/>
            <ac:spMk id="4" creationId="{7A7793C8-5221-C88D-7FF0-E8D6AF6CCEDF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372472040" sldId="822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227448439" sldId="824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553974733" sldId="825"/>
        </pc:sldMkLst>
      </pc:sldChg>
      <pc:sldChg chg="add del">
        <pc:chgData name="H. S. Kim" userId="84886667a1802372" providerId="LiveId" clId="{BB72F35B-E400-49FC-8A4A-0ABDF7062F86}" dt="2024-09-01T12:46:55.569" v="367" actId="47"/>
        <pc:sldMkLst>
          <pc:docMk/>
          <pc:sldMk cId="4255933250" sldId="825"/>
        </pc:sldMkLst>
      </pc:sldChg>
      <pc:sldChg chg="modSp add mod modClrScheme chgLayout">
        <pc:chgData name="H. S. Kim" userId="84886667a1802372" providerId="LiveId" clId="{BB72F35B-E400-49FC-8A4A-0ABDF7062F86}" dt="2024-09-01T12:52:34.412" v="504" actId="20577"/>
        <pc:sldMkLst>
          <pc:docMk/>
          <pc:sldMk cId="3871737329" sldId="826"/>
        </pc:sldMkLst>
        <pc:spChg chg="mod">
          <ac:chgData name="H. S. Kim" userId="84886667a1802372" providerId="LiveId" clId="{BB72F35B-E400-49FC-8A4A-0ABDF7062F86}" dt="2024-09-01T12:44:11.163" v="318" actId="20577"/>
          <ac:spMkLst>
            <pc:docMk/>
            <pc:sldMk cId="3871737329" sldId="826"/>
            <ac:spMk id="789" creationId="{E71E219C-A44E-11E9-A8C9-0A0CAED6FEA5}"/>
          </ac:spMkLst>
        </pc:spChg>
        <pc:spChg chg="mod">
          <ac:chgData name="H. S. Kim" userId="84886667a1802372" providerId="LiveId" clId="{BB72F35B-E400-49FC-8A4A-0ABDF7062F86}" dt="2024-09-01T12:52:34.412" v="504" actId="20577"/>
          <ac:spMkLst>
            <pc:docMk/>
            <pc:sldMk cId="3871737329" sldId="826"/>
            <ac:spMk id="790" creationId="{7D73821F-47EE-8D1F-92DD-4641D711E515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84665143" sldId="826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229376220" sldId="827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227796913" sldId="828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734836435" sldId="82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352143165" sldId="830"/>
        </pc:sldMkLst>
      </pc:sldChg>
      <pc:sldChg chg="add del">
        <pc:chgData name="H. S. Kim" userId="84886667a1802372" providerId="LiveId" clId="{BB72F35B-E400-49FC-8A4A-0ABDF7062F86}" dt="2024-09-01T12:48:32.760" v="412" actId="47"/>
        <pc:sldMkLst>
          <pc:docMk/>
          <pc:sldMk cId="2277622663" sldId="832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788016903" sldId="83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976194434" sldId="835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303003444" sldId="836"/>
        </pc:sldMkLst>
      </pc:sldChg>
      <pc:sldChg chg="new del">
        <pc:chgData name="H. S. Kim" userId="84886667a1802372" providerId="LiveId" clId="{BB72F35B-E400-49FC-8A4A-0ABDF7062F86}" dt="2024-09-01T12:43:06.367" v="222" actId="47"/>
        <pc:sldMkLst>
          <pc:docMk/>
          <pc:sldMk cId="1333143159" sldId="837"/>
        </pc:sldMkLst>
      </pc:sldChg>
      <pc:sldChg chg="new del">
        <pc:chgData name="H. S. Kim" userId="84886667a1802372" providerId="LiveId" clId="{BB72F35B-E400-49FC-8A4A-0ABDF7062F86}" dt="2024-09-01T12:33:08.495" v="88" actId="680"/>
        <pc:sldMkLst>
          <pc:docMk/>
          <pc:sldMk cId="4237027522" sldId="837"/>
        </pc:sldMkLst>
      </pc:sldChg>
      <pc:sldChg chg="new del">
        <pc:chgData name="H. S. Kim" userId="84886667a1802372" providerId="LiveId" clId="{BB72F35B-E400-49FC-8A4A-0ABDF7062F86}" dt="2024-09-01T12:33:08.302" v="87" actId="680"/>
        <pc:sldMkLst>
          <pc:docMk/>
          <pc:sldMk cId="2441735391" sldId="838"/>
        </pc:sldMkLst>
      </pc:sldChg>
      <pc:sldChg chg="new add del">
        <pc:chgData name="H. S. Kim" userId="84886667a1802372" providerId="LiveId" clId="{BB72F35B-E400-49FC-8A4A-0ABDF7062F86}" dt="2024-09-01T12:48:32.760" v="412" actId="47"/>
        <pc:sldMkLst>
          <pc:docMk/>
          <pc:sldMk cId="4185262200" sldId="838"/>
        </pc:sldMkLst>
      </pc:sldChg>
      <pc:sldChg chg="new del">
        <pc:chgData name="H. S. Kim" userId="84886667a1802372" providerId="LiveId" clId="{BB72F35B-E400-49FC-8A4A-0ABDF7062F86}" dt="2024-09-01T12:48:32.760" v="412" actId="47"/>
        <pc:sldMkLst>
          <pc:docMk/>
          <pc:sldMk cId="1642181912" sldId="839"/>
        </pc:sldMkLst>
      </pc:sldChg>
      <pc:sldChg chg="new del">
        <pc:chgData name="H. S. Kim" userId="84886667a1802372" providerId="LiveId" clId="{BB72F35B-E400-49FC-8A4A-0ABDF7062F86}" dt="2024-09-01T12:33:07.988" v="86" actId="680"/>
        <pc:sldMkLst>
          <pc:docMk/>
          <pc:sldMk cId="1982592927" sldId="839"/>
        </pc:sldMkLst>
      </pc:sldChg>
      <pc:sldChg chg="new del">
        <pc:chgData name="H. S. Kim" userId="84886667a1802372" providerId="LiveId" clId="{BB72F35B-E400-49FC-8A4A-0ABDF7062F86}" dt="2024-09-01T12:48:32.760" v="412" actId="47"/>
        <pc:sldMkLst>
          <pc:docMk/>
          <pc:sldMk cId="2928410352" sldId="840"/>
        </pc:sldMkLst>
      </pc:sldChg>
      <pc:sldChg chg="add del">
        <pc:chgData name="H. S. Kim" userId="84886667a1802372" providerId="LiveId" clId="{BB72F35B-E400-49FC-8A4A-0ABDF7062F86}" dt="2024-09-01T12:40:24.334" v="110" actId="47"/>
        <pc:sldMkLst>
          <pc:docMk/>
          <pc:sldMk cId="1381942265" sldId="841"/>
        </pc:sldMkLst>
      </pc:sldChg>
      <pc:sldChg chg="add del">
        <pc:chgData name="H. S. Kim" userId="84886667a1802372" providerId="LiveId" clId="{BB72F35B-E400-49FC-8A4A-0ABDF7062F86}" dt="2024-09-01T12:40:40.420" v="113" actId="47"/>
        <pc:sldMkLst>
          <pc:docMk/>
          <pc:sldMk cId="3707649632" sldId="841"/>
        </pc:sldMkLst>
      </pc:sldChg>
      <pc:sldChg chg="add del">
        <pc:chgData name="H. S. Kim" userId="84886667a1802372" providerId="LiveId" clId="{BB72F35B-E400-49FC-8A4A-0ABDF7062F86}" dt="2024-09-01T12:40:25.253" v="111" actId="47"/>
        <pc:sldMkLst>
          <pc:docMk/>
          <pc:sldMk cId="3781916142" sldId="842"/>
        </pc:sldMkLst>
      </pc:sldChg>
      <pc:sldMasterChg chg="delSldLayout">
        <pc:chgData name="H. S. Kim" userId="84886667a1802372" providerId="LiveId" clId="{BB72F35B-E400-49FC-8A4A-0ABDF7062F86}" dt="2024-09-01T12:48:32.760" v="412" actId="47"/>
        <pc:sldMasterMkLst>
          <pc:docMk/>
          <pc:sldMasterMk cId="1417879944" sldId="2147483660"/>
        </pc:sldMasterMkLst>
        <pc:sldLayoutChg chg="del">
          <pc:chgData name="H. S. Kim" userId="84886667a1802372" providerId="LiveId" clId="{BB72F35B-E400-49FC-8A4A-0ABDF7062F86}" dt="2024-09-01T12:48:32.760" v="412" actId="47"/>
          <pc:sldLayoutMkLst>
            <pc:docMk/>
            <pc:sldMasterMk cId="1417879944" sldId="2147483660"/>
            <pc:sldLayoutMk cId="561594708" sldId="214748369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65E7F-EF74-B9BA-771B-FDAC67992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D605EC-FC83-123B-F6A5-56791A8B9A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D3CC6F-8F77-7863-A984-6E12FA2D6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A0DC4E-46B7-3237-AD1A-8FEF4C94BF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622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CE795-CAC3-CA55-F613-EB104D9CE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4506E2-530A-71FB-8A59-81FA9EB51B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4820C4-1A50-773A-9CF4-CCAABAD38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370DCE-0069-016F-7C8E-D115A174C0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642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35FFF-1804-F49A-3338-06875BD29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F3F0A2-0FA9-35EA-C9CC-07C9307309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3787B3-CB2A-607E-D342-54FF9977C4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8D8700-9527-4BF1-478F-46A9364C62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037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579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10A42-B996-8B4F-C908-606CD677F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74BB25-AC61-9C8D-0822-3AB23F761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6EA687-5610-1EA6-560E-63D35F360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AD69AC-3118-FD2C-3047-3919D7F804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189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1F8DE-07A8-6D15-DC62-8DAD33F7A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033EE7-2E70-8C24-72BD-6CBEFF2E7E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0A444E-CC1B-405C-F49B-A68FCC470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671CF-B3D5-C5C2-CAC5-D88A8025F7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071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AEE33-5474-95ED-2D1C-2A727929C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90EF76-4786-56A9-5185-A4694791D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ED0BC5-F6C7-82A3-2333-44907E638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20C2A3-1355-6D49-67C1-C0AC63BC7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1959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556BF-53C4-EAD1-803F-40670CD6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344A16-91D0-4C32-9769-FD8FCCE97D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4ED81-7067-E9A3-CF41-21FD4B5C8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FA3793-1E5A-AA8A-4C7D-0146104371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77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E2116-299D-8FD5-3C23-8E30A9441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3ADC93-845C-A1A3-28E1-8B2919025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C594A5-CBFF-5C00-6E86-9616BDC34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7887B9-D394-104D-E554-D7EFE2ABD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919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A29D7-5E1C-C7FC-9B2A-95D288A76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AC91A6-BC68-ED8D-5113-0F5618AD10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F61125-ACFF-AF8E-B648-5BB62D077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9BE7E1-3FD7-F7A7-71B6-639FE7E69C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95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0324A-633E-E025-712D-C16F058D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3DA4A5-4C6E-121E-144F-96E05C187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09AA42-95D3-AB3F-BD28-D47CF382A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E57A46-9CBE-5C91-55C6-7A0AAB36B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107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ED056-B5BE-76B7-38BF-597AEBF4D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1D0B3E4-CC07-D66A-FF65-7C8E819FAA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CBA375-433C-D305-16E5-14CBBBB31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33059E-702F-C587-162C-0DC8987713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385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87F69-E6A8-FE11-FB13-73AC78743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E044D32-B791-1BE4-06F3-110544E34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6E4696-ABF1-1D4D-9DA5-478EF38E69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8BBBFF-EB27-E0B8-2178-58846B88B1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087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2EF40-074B-5024-0009-9D01D574B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A1CF79-290C-8F9B-8D11-4536B55F9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CD96EA-88A1-2D84-6854-7F24B84D5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1F33B5-1D3E-CFFF-9F13-665BE06577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503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075FF-2C5B-A63E-A5DD-B8EEB51CF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545E43-4AA2-560B-F383-5ECC51D2A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136192-9F52-1160-AAF0-C529755D6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67B1DA-78C2-8734-60F3-853CC66D32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572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96B62-4A79-CFC1-CE2B-9A5865C03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71EBFA-0623-353E-ADBA-7EE6538AB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BBA408-B5C3-021C-89DD-613938C25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3D84F3-C65A-C003-924C-E8F6779230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835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69C7C-58F6-1FC0-8C7C-255596E1C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8F4BF9-9462-CED7-CE4F-BB0A205451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7FB9B4-BD7B-70F8-E025-863F30C26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4C21DA-C7E6-3716-7506-2778DB635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602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911CC-51DC-9435-73E7-3E399D842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BF0E84-1B7F-D66E-2AC8-1F14189C7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7C26D5-6AB3-8D3E-8D1D-FEC6B8601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78450A-5549-5788-EBC9-D0F41758F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3795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BA945-7B91-390B-3A4B-16ABE625D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9216D7-6D3C-F135-EB13-955823D4E2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45082F-4ABD-5B30-1F58-7326AA001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3E35ED-B956-3543-F4C3-6E650CC17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5229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145D4-4178-0306-8511-CD42BAB5C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E89E68-8429-4A9B-56D2-00F7FDBCF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E86018-F278-F5D9-24FD-9C1D20010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074DCA-004B-3B3B-C811-8EEA3FEB86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72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3BAEB-E859-4E12-8557-8C084365D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08A8B1-04BB-F887-5D6E-36AA46E36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96D5C7-AD23-6892-FE48-067AF27FF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160D90-B171-50E1-DB26-3CBA0D773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9952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5F5FD-36EB-4197-2AB3-0B5972CDA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4DC6F5-6140-EF64-1ED9-A540FCA5C1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93ABE-1FED-413B-752D-0D2580D9F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43950C-E316-A44D-6BE1-AE0CDC17C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686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29124-9446-8AFF-DF93-DD6E9DEBA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8AD1F4-A6FC-7A75-B25C-B45F729022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BF49301-4119-7A06-A52B-E7318407D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9A9E57-7204-87FD-2537-2A3A67146E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8142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4A534-D701-C045-282E-0A5EB3CC7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E6F79B-4A97-AFB1-9BF2-FD8A3062B9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6DD9B1-6927-C747-97F7-552E73421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101079-FDF7-1FDF-2C19-D984E48E0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04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8A39F-B1D3-FA2A-1DB2-F4597D5BBF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0419C86-0BB0-2C9F-1D68-1216238227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E8D300-CB39-2C17-3E26-B97D9A073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ED6427-FD25-DC75-1285-8DFDAFBCDA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188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0798B-684B-6CFB-1B58-F02F73A5E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FBD830-F4F3-ED8E-001C-7C8A48DB3C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34113B-E489-34F1-E455-9B6B1C6D2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8AB283-116A-F871-FE15-B3C10E551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2859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B2BD6-3036-693A-59F1-BBAA8203B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97731E-049E-A388-9059-5FF63CBC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A52AE6-7977-82C0-E447-5C67E0657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F5C954-DE5C-DB9B-283B-BC6F5BEB7D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159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F59E8-D5BA-360B-63E4-B2209C06D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194E75-C88B-0F38-4CB0-9336717774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34BFED-C06B-3FA6-90AC-A0D8FDF13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034960-427A-68F5-A5F9-72FF065F36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343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3CC81-9644-5D48-0E59-1DE2E97F5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D5ACBB-BBDF-9050-EBFF-FA9A46EC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E55414-FDA3-6673-E113-E4F869A82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AB0E1F-52F4-D0B0-2FD9-E76B27C81B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679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C06BC-B774-913D-EC42-E814F98C1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AD28DF-AFDC-20AA-D17F-DDBD2E44F6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4B62E1-22B8-68F8-1882-BFA0FCDD6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3A652E-CC61-E55C-3338-DB4E7C836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807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217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2025-05-21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  <p:sldLayoutId id="2147483693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new.kpx.or.kr/smpYearly.es?mid=a10606080400&amp;device=pc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onerec.kmos.kr/portal/rec/selectRecReport_tradePerformanceList.do?key=1971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72511" y="1979852"/>
            <a:ext cx="8807412" cy="19128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60" dirty="0">
                <a:solidFill>
                  <a:schemeClr val="tx1"/>
                </a:solidFill>
              </a:rPr>
              <a:t>경기도 태양광 발전시설 현황 및</a:t>
            </a:r>
            <a:endParaRPr lang="en-US" altLang="ko-KR" spc="-6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60" dirty="0">
                <a:solidFill>
                  <a:schemeClr val="tx1"/>
                </a:solidFill>
              </a:rPr>
              <a:t> 발전량 분석</a:t>
            </a:r>
            <a:endParaRPr lang="en-US" altLang="ko-KR" spc="-60" dirty="0">
              <a:solidFill>
                <a:schemeClr val="tx1"/>
              </a:solidFill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A231DC-821F-7A35-34DD-D44357DC07D9}"/>
              </a:ext>
            </a:extLst>
          </p:cNvPr>
          <p:cNvSpPr txBox="1"/>
          <p:nvPr/>
        </p:nvSpPr>
        <p:spPr>
          <a:xfrm>
            <a:off x="9942022" y="0"/>
            <a:ext cx="2018606" cy="2242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60" dirty="0" err="1">
                <a:solidFill>
                  <a:schemeClr val="tx1"/>
                </a:solidFill>
              </a:rPr>
              <a:t>세계지방정부기후총회</a:t>
            </a:r>
            <a:r>
              <a:rPr lang="ko-KR" altLang="en-US" sz="1100" spc="-60" dirty="0">
                <a:solidFill>
                  <a:schemeClr val="tx1"/>
                </a:solidFill>
              </a:rPr>
              <a:t> </a:t>
            </a:r>
            <a:r>
              <a:rPr lang="en-US" altLang="ko-KR" sz="1100" spc="-60" dirty="0">
                <a:solidFill>
                  <a:schemeClr val="tx1"/>
                </a:solidFill>
              </a:rPr>
              <a:t>(2025.04.15)</a:t>
            </a:r>
            <a:endParaRPr kumimoji="0" lang="ko-KR" altLang="en-US" sz="1100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6FD6D-47DB-7615-9632-EF923671C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8C1FD3-A751-07DD-EA7C-06572BC59788}"/>
              </a:ext>
            </a:extLst>
          </p:cNvPr>
          <p:cNvSpPr txBox="1"/>
          <p:nvPr/>
        </p:nvSpPr>
        <p:spPr>
          <a:xfrm>
            <a:off x="1088828" y="300382"/>
            <a:ext cx="9447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시도별 최종에너지소비 현황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(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시계열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):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경기도를 중심으로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DA83F-9BEC-7FAA-1B4C-C8D4F9265F96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3F0AD02-0FD3-7673-3153-CE44586580D4}"/>
              </a:ext>
            </a:extLst>
          </p:cNvPr>
          <p:cNvSpPr/>
          <p:nvPr/>
        </p:nvSpPr>
        <p:spPr>
          <a:xfrm>
            <a:off x="327024" y="1484687"/>
            <a:ext cx="11280776" cy="144647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AAB3D19A-1747-A732-D113-A0AE29645998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42F181-5648-158C-5718-BCFDB8490D56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 에너지소비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(2022)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0C2A79-9331-294C-4CC5-3CB0D769E0E0}"/>
              </a:ext>
            </a:extLst>
          </p:cNvPr>
          <p:cNvSpPr txBox="1"/>
          <p:nvPr/>
        </p:nvSpPr>
        <p:spPr>
          <a:xfrm>
            <a:off x="364763" y="1661731"/>
            <a:ext cx="11090637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최종에너지소비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지난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10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년간 증가율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17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시도중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순위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(1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소비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수치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지난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10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년간 증가율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17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시도중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순위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(GRDP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당 에너지 소비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수치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지난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10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년간 증가율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17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시도중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순위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DE284F-7006-6593-589E-AD3E7F879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1" y="3728720"/>
            <a:ext cx="3516688" cy="18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C12E8A-1EF7-FABA-AF1C-96BF487CD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598" y="3728720"/>
            <a:ext cx="3529550" cy="18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D8C816-3C57-679A-9346-22D65FC27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196" y="3677119"/>
            <a:ext cx="352153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88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DED78-5C4F-4DC4-8D0B-0D475CE55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3F1809-FEA2-567F-A503-8AFC12E9FFFB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시도별 세부에너지소비 현황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: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경기도를 중심으로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31DA9D-2DFE-02E0-C55F-015B7811B9DE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BC0E87-2FC3-BF59-7892-7C8B35EA66FE}"/>
              </a:ext>
            </a:extLst>
          </p:cNvPr>
          <p:cNvSpPr/>
          <p:nvPr/>
        </p:nvSpPr>
        <p:spPr>
          <a:xfrm>
            <a:off x="327023" y="1484687"/>
            <a:ext cx="5836709" cy="5127028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C0BE2DDD-4EA9-22B4-54B3-9892FCE3EE7E}"/>
              </a:ext>
            </a:extLst>
          </p:cNvPr>
          <p:cNvSpPr/>
          <p:nvPr/>
        </p:nvSpPr>
        <p:spPr>
          <a:xfrm>
            <a:off x="422978" y="1298616"/>
            <a:ext cx="4022022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303D7A-E30B-AD1E-FECD-3270B839A830}"/>
              </a:ext>
            </a:extLst>
          </p:cNvPr>
          <p:cNvSpPr txBox="1"/>
          <p:nvPr/>
        </p:nvSpPr>
        <p:spPr>
          <a:xfrm>
            <a:off x="588974" y="1248878"/>
            <a:ext cx="36900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부문별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에너지소비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(2022)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F8671F-16A5-DD5E-F1EE-7E4B8E721195}"/>
              </a:ext>
            </a:extLst>
          </p:cNvPr>
          <p:cNvSpPr txBox="1"/>
          <p:nvPr/>
        </p:nvSpPr>
        <p:spPr>
          <a:xfrm>
            <a:off x="330895" y="1661731"/>
            <a:ext cx="4114105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수송부문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가정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상업부문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87C535-1C89-BAFB-E3E4-68C88CD7D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102" y="1484687"/>
            <a:ext cx="4331898" cy="51425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A6C2EA-FA33-E236-0BDE-E9AE755A8E5B}"/>
              </a:ext>
            </a:extLst>
          </p:cNvPr>
          <p:cNvSpPr txBox="1"/>
          <p:nvPr/>
        </p:nvSpPr>
        <p:spPr>
          <a:xfrm>
            <a:off x="8288267" y="1064212"/>
            <a:ext cx="1164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부문별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ED3A502-3A69-32C8-FE44-7606C74DD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003" y="4413232"/>
            <a:ext cx="6628400" cy="144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64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53E51-2A2E-55F1-49C1-BAC97100F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841BCC-B92F-1266-E6BA-6A97209C2724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시도별 세부에너지소비 현황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: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경기도를 중심으로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09DB6-ECE3-6C77-0D7A-A79DA297CE6C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4CC3FF4-36AB-810D-7BD8-5F2A7F3F68F9}"/>
              </a:ext>
            </a:extLst>
          </p:cNvPr>
          <p:cNvSpPr/>
          <p:nvPr/>
        </p:nvSpPr>
        <p:spPr>
          <a:xfrm>
            <a:off x="327023" y="1484687"/>
            <a:ext cx="5836709" cy="5127028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7C882ADE-0AB2-93E6-A61D-E04AE192F73B}"/>
              </a:ext>
            </a:extLst>
          </p:cNvPr>
          <p:cNvSpPr/>
          <p:nvPr/>
        </p:nvSpPr>
        <p:spPr>
          <a:xfrm>
            <a:off x="422978" y="1298616"/>
            <a:ext cx="4022022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884726-D7DD-6941-A4F6-21956F9A6A0F}"/>
              </a:ext>
            </a:extLst>
          </p:cNvPr>
          <p:cNvSpPr txBox="1"/>
          <p:nvPr/>
        </p:nvSpPr>
        <p:spPr>
          <a:xfrm>
            <a:off x="588974" y="1248878"/>
            <a:ext cx="36900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에너지원별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에너지소비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(2022)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981CC0-51E6-A3AE-E3B9-A9286F58CA7F}"/>
              </a:ext>
            </a:extLst>
          </p:cNvPr>
          <p:cNvSpPr txBox="1"/>
          <p:nvPr/>
        </p:nvSpPr>
        <p:spPr>
          <a:xfrm>
            <a:off x="330895" y="1661731"/>
            <a:ext cx="5765105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석탄부문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석유제품 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가스부문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전력부문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열부문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 및 기타 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90DC2-21EA-538C-5B77-3A168FC42C0D}"/>
              </a:ext>
            </a:extLst>
          </p:cNvPr>
          <p:cNvSpPr txBox="1"/>
          <p:nvPr/>
        </p:nvSpPr>
        <p:spPr>
          <a:xfrm>
            <a:off x="8808367" y="929284"/>
            <a:ext cx="158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kern="80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에너지원별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E2C0B6-AD02-9B39-BB12-481E01D93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419" y="1298616"/>
            <a:ext cx="4580607" cy="54314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1C3DB5-21F6-A48F-5AD8-970AA5C82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774" y="4272693"/>
            <a:ext cx="4890754" cy="122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F222A-3A16-8227-9534-095203B44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FEE892-08F5-DDB2-0762-87F847E0CD24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경기도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부문별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원별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7AA26-4557-204A-ABBF-65EE96265071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FC5750-F56F-5745-A417-AB1966CC7E24}"/>
              </a:ext>
            </a:extLst>
          </p:cNvPr>
          <p:cNvSpPr/>
          <p:nvPr/>
        </p:nvSpPr>
        <p:spPr>
          <a:xfrm>
            <a:off x="327024" y="1484687"/>
            <a:ext cx="6739255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2E7E7B3A-266B-2B8B-619B-92AC32A43A79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9024F3-E815-5C4D-8AD1-407DDCF796DB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부문별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5401F4-8AAA-0046-A0EA-B0CA0B106CE0}"/>
              </a:ext>
            </a:extLst>
          </p:cNvPr>
          <p:cNvSpPr txBox="1"/>
          <p:nvPr/>
        </p:nvSpPr>
        <p:spPr>
          <a:xfrm>
            <a:off x="364763" y="1661731"/>
            <a:ext cx="66507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최종에너지소비의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산업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수송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건물에 사용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E18384-DC11-8CD0-8561-F3BA8E204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4" y="2832717"/>
            <a:ext cx="5647267" cy="28912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158759-EF37-70A8-4590-6ED1590B2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825" y="3470578"/>
            <a:ext cx="6460780" cy="190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11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EB803-B5AD-B795-8488-F0FAA8A31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1DD2A-EC1D-C96E-BCB6-A50AED74326B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경기도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부문별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원별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2EDE5B-FA57-1ACD-8D9F-7041DBA5E7EE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67696E-22CE-C4DF-31EA-C2320649F319}"/>
              </a:ext>
            </a:extLst>
          </p:cNvPr>
          <p:cNvSpPr/>
          <p:nvPr/>
        </p:nvSpPr>
        <p:spPr>
          <a:xfrm>
            <a:off x="327024" y="1484687"/>
            <a:ext cx="6739255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E01D28DC-719D-20F5-A522-11E52B098BFB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15C528-50FB-6018-17B8-E6BDA5A5CDB6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원별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681941-7C8C-9901-2A7C-D32269D45107}"/>
              </a:ext>
            </a:extLst>
          </p:cNvPr>
          <p:cNvSpPr txBox="1"/>
          <p:nvPr/>
        </p:nvSpPr>
        <p:spPr>
          <a:xfrm>
            <a:off x="364763" y="1661731"/>
            <a:ext cx="66507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최종에너지소비의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석유제품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석탄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가스에 사용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06356F-1062-704E-440B-9FF13EEAD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4" y="2832717"/>
            <a:ext cx="5647267" cy="28912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61A1AF-0193-7850-DD4B-4BE78AEBF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825" y="3470578"/>
            <a:ext cx="6460780" cy="190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6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23EF1-FCCE-ED1B-CA40-D650DF743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627BB9-B5AC-77F8-D10D-6EA5C095763C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경기도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부문별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원별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A75C4D-29D2-1702-628E-DD56ACCDC366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E6A77B-8565-BFF1-25F7-C5EE5C3A3BF1}"/>
              </a:ext>
            </a:extLst>
          </p:cNvPr>
          <p:cNvSpPr/>
          <p:nvPr/>
        </p:nvSpPr>
        <p:spPr>
          <a:xfrm>
            <a:off x="327024" y="1484687"/>
            <a:ext cx="6739255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7EBC9ED0-0D9E-A80C-4FBC-D28D192273DD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48D36A-02EF-1876-E0A0-3C3DF4410F8B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부문별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원별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B8DF33-2CC7-4D45-D77F-0363E43DC650}"/>
              </a:ext>
            </a:extLst>
          </p:cNvPr>
          <p:cNvSpPr txBox="1"/>
          <p:nvPr/>
        </p:nvSpPr>
        <p:spPr>
          <a:xfrm>
            <a:off x="364763" y="1661731"/>
            <a:ext cx="66507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최종에너지소비의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석유제품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석탄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가스에 사용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F06262-E4CD-0C90-0FBE-8D31E0A5E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3490771"/>
            <a:ext cx="5647267" cy="28912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043537-4769-735A-1935-0D42D535B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128632"/>
            <a:ext cx="6460780" cy="190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12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8F4D9-D605-359A-BA71-8988D8FCA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49475A-6E5E-7CB0-1B98-D5360ED13A7C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최종에너지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759438-41BB-7371-1663-D085B9B552B6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37BBCB-FE72-7DD3-0F7F-E3A14F48AB57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13773BB3-C996-BBDE-4D8F-AB30C28DCE74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01527C-EDE5-2F8A-CB8C-668CC326ED05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8B5791-B9C4-FE9D-9DD2-248524AF3674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최종에너지소비의 대부분이  경기 남부에서 소비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2749C9-2202-0F62-2531-B23D8C763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96" y="1251065"/>
            <a:ext cx="4101172" cy="4426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1448F5-EC1A-E1B1-C309-C1F4D0609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63" y="1127430"/>
            <a:ext cx="3466165" cy="46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89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EA3C-947F-63A3-69F2-03773BB81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F8AD2A-6FB0-D6DD-B207-D3988A68EEC3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최종에너지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2B85FA-4D74-3322-A7BB-C39CA15669FB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C2FC13-17F0-2502-E27A-F72F6E6094BD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878E4D99-0B33-BE68-5B7F-0BC58EA6D767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21472D-4002-DED3-134C-A40F3D1708A2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인당 에너지 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2CFB0A-7100-3EE9-1DD5-DAD163EFFCA4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최종에너지소비의 대부분이  경기 남부에서 소비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59745A-1C67-0741-7780-0BA9BACF3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191" y="1419784"/>
            <a:ext cx="3734778" cy="40184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17F98F-0AC3-B4EB-7DAA-FB6172030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7759" y="1298616"/>
            <a:ext cx="3123266" cy="418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8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DA280-CC4B-82BD-1D52-54F8E3E6B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A57D14-B66C-B69C-959D-A291EE2F4EED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최종에너지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E92B53-0FE4-8FA2-FE96-1B3D7586ED2F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4959DD-65F6-5139-1D81-96BB23AA4466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6207B6F5-B677-32BA-1ED5-40BD1B9CD629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5A2AAC-4891-1108-33D5-450DDBF38B2B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GRDP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당 에너지 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3A11FC-A5E5-F9BE-FA49-8350E44F32D4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최종에너지소비의 대부분이  경기 남부에서 소비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2B5FCD-E798-2D58-6440-1841C9D78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086" y="1661416"/>
            <a:ext cx="5561030" cy="341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50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C78B8-052F-6981-FE11-58E923954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BDCE59-CF43-55BB-39F7-62526DC9E82F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최종에너지소비현황 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(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시계열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DDC8C9-A112-2A90-C47D-678EBF9ADC78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1A1A63-C431-CBC1-062B-F3D8F126BAB2}"/>
              </a:ext>
            </a:extLst>
          </p:cNvPr>
          <p:cNvSpPr/>
          <p:nvPr/>
        </p:nvSpPr>
        <p:spPr>
          <a:xfrm>
            <a:off x="327024" y="1484687"/>
            <a:ext cx="10213975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8A13CB28-8F20-1BF7-96FA-E4B8F78EE222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D97D57-7583-AB7F-97BF-C402BBD06D1F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48852F-0578-F75C-61BC-25EF644BB400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시계열적으로 구조적인 변화는 크게 보이지 않음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54EE83-BED1-0E10-0B76-39C446EDB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210" y="2423548"/>
            <a:ext cx="8062657" cy="408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71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B47F2-202D-C755-049D-7DF18BA42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A70E2-CE70-2BF9-6A6D-8DFEDC9C9DCB}"/>
              </a:ext>
            </a:extLst>
          </p:cNvPr>
          <p:cNvSpPr txBox="1"/>
          <p:nvPr/>
        </p:nvSpPr>
        <p:spPr>
          <a:xfrm>
            <a:off x="1088829" y="300382"/>
            <a:ext cx="650259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국내 태양광 설비 및 발전 현황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D8634C-CB2C-3F6E-1DA0-F6728456E0C0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F56459-423A-C153-9F0F-5F3BC3E49384}"/>
              </a:ext>
            </a:extLst>
          </p:cNvPr>
          <p:cNvSpPr/>
          <p:nvPr/>
        </p:nvSpPr>
        <p:spPr>
          <a:xfrm>
            <a:off x="301623" y="1473020"/>
            <a:ext cx="11320605" cy="1394005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18D6C63C-2100-8CF4-98E7-D374A4E5469C}"/>
              </a:ext>
            </a:extLst>
          </p:cNvPr>
          <p:cNvSpPr/>
          <p:nvPr/>
        </p:nvSpPr>
        <p:spPr>
          <a:xfrm>
            <a:off x="422978" y="1289091"/>
            <a:ext cx="5587297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FF691A-388E-8F1D-E79E-BA7C0B94C4D1}"/>
              </a:ext>
            </a:extLst>
          </p:cNvPr>
          <p:cNvSpPr txBox="1"/>
          <p:nvPr/>
        </p:nvSpPr>
        <p:spPr>
          <a:xfrm>
            <a:off x="358729" y="1243205"/>
            <a:ext cx="54991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국내 태양광 설치 및 발전 현황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(2023)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7F7644-2929-4D28-65FD-C32A42E52426}"/>
              </a:ext>
            </a:extLst>
          </p:cNvPr>
          <p:cNvSpPr txBox="1"/>
          <p:nvPr/>
        </p:nvSpPr>
        <p:spPr>
          <a:xfrm>
            <a:off x="364763" y="1661731"/>
            <a:ext cx="1125746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용량 및 발전량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국내 태양광 설비 용량의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7.5%,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발전량의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7.2%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차지하고 있음</a:t>
            </a:r>
            <a:endParaRPr lang="en-US" altLang="ko-KR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자가용 태양광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자가용 태양광 비중이 전국 평균보다 높은 지역으로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평균이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13.6%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 반면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28.6%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 달한다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6FED2-27BA-3CD0-EB9B-B363617B5EF3}"/>
              </a:ext>
            </a:extLst>
          </p:cNvPr>
          <p:cNvSpPr txBox="1"/>
          <p:nvPr/>
        </p:nvSpPr>
        <p:spPr>
          <a:xfrm>
            <a:off x="5097145" y="6345115"/>
            <a:ext cx="349460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(2024). 2023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신재생에너지 보급통계</a:t>
            </a:r>
            <a:endParaRPr lang="en-US" altLang="ko-KR" sz="105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59595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55AA8AA-299D-7B88-8BB4-A919A08558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353927"/>
              </p:ext>
            </p:extLst>
          </p:nvPr>
        </p:nvGraphicFramePr>
        <p:xfrm>
          <a:off x="3206652" y="3284112"/>
          <a:ext cx="5302446" cy="3061003"/>
        </p:xfrm>
        <a:graphic>
          <a:graphicData uri="http://schemas.openxmlformats.org/drawingml/2006/table">
            <a:tbl>
              <a:tblPr/>
              <a:tblGrid>
                <a:gridCol w="974682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974682">
                  <a:extLst>
                    <a:ext uri="{9D8B030D-6E8A-4147-A177-3AD203B41FA5}">
                      <a16:colId xmlns:a16="http://schemas.microsoft.com/office/drawing/2014/main" val="2300032481"/>
                    </a:ext>
                  </a:extLst>
                </a:gridCol>
                <a:gridCol w="974682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974682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  <a:gridCol w="1403718">
                  <a:extLst>
                    <a:ext uri="{9D8B030D-6E8A-4147-A177-3AD203B41FA5}">
                      <a16:colId xmlns:a16="http://schemas.microsoft.com/office/drawing/2014/main" val="4095470753"/>
                    </a:ext>
                  </a:extLst>
                </a:gridCol>
              </a:tblGrid>
              <a:tr h="3178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구분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용도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전국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비중 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전국</a:t>
                      </a: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317803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용량</a:t>
                      </a:r>
                      <a:endParaRPr lang="en-US" altLang="ko-KR" sz="12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(GW)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사업용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24.2</a:t>
                      </a:r>
                    </a:p>
                    <a:p>
                      <a:pPr algn="ctr"/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(86.4%)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1.5</a:t>
                      </a:r>
                    </a:p>
                    <a:p>
                      <a:pPr algn="ctr"/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(71.4%)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6.2%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501780"/>
                  </a:ext>
                </a:extLst>
              </a:tr>
              <a:tr h="3178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자가용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3.8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(13.6%)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0.6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(28.6%)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15.8%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31780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합계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28.0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(100%)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2.1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(100%)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7.5%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5249087"/>
                  </a:ext>
                </a:extLst>
              </a:tr>
              <a:tr h="317803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발전량</a:t>
                      </a:r>
                      <a:endParaRPr lang="en-US" altLang="ko-KR" sz="12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(TWh)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사업용</a:t>
                      </a:r>
                      <a:endParaRPr lang="en-US" altLang="ko-KR" sz="12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28.9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(87.0%)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1.7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(70.8%)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5.9%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317803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자가용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4.3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(13.0%)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0.7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(29.2%)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16.3%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1780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합계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33.2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(100%)</a:t>
                      </a:r>
                      <a:endParaRPr lang="ko-KR" altLang="en-US" sz="12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2.4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(100%)</a:t>
                      </a:r>
                      <a:endParaRPr lang="ko-KR" altLang="en-US" sz="12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7.2%</a:t>
                      </a:r>
                      <a:endParaRPr lang="ko-KR" altLang="en-US" sz="12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D88529F-E668-A8B6-DFC5-92D93B8C6F22}"/>
              </a:ext>
            </a:extLst>
          </p:cNvPr>
          <p:cNvSpPr txBox="1"/>
          <p:nvPr/>
        </p:nvSpPr>
        <p:spPr>
          <a:xfrm>
            <a:off x="3212465" y="2993118"/>
            <a:ext cx="50266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00" dirty="0">
                <a:solidFill>
                  <a:srgbClr val="595959"/>
                </a:solidFill>
              </a:rPr>
              <a:t>경기도 태양광 설비 및 발전 실적</a:t>
            </a:r>
            <a:r>
              <a:rPr lang="en-US" altLang="ko-KR" sz="1400" b="1" spc="-100" dirty="0">
                <a:solidFill>
                  <a:srgbClr val="595959"/>
                </a:solidFill>
              </a:rPr>
              <a:t>: </a:t>
            </a:r>
            <a:r>
              <a:rPr lang="ko-KR" altLang="en-US" sz="1400" b="1" spc="-100" dirty="0">
                <a:solidFill>
                  <a:srgbClr val="595959"/>
                </a:solidFill>
              </a:rPr>
              <a:t>전국 대비 비중 </a:t>
            </a:r>
            <a:r>
              <a:rPr lang="en-US" altLang="ko-KR" sz="1400" b="1" spc="-100" dirty="0">
                <a:solidFill>
                  <a:srgbClr val="595959"/>
                </a:solidFill>
              </a:rPr>
              <a:t>(2023)</a:t>
            </a:r>
            <a:r>
              <a:rPr lang="ko-KR" altLang="en-US" sz="1400" b="1" spc="-100" dirty="0">
                <a:solidFill>
                  <a:srgbClr val="595959"/>
                </a:solidFill>
              </a:rPr>
              <a:t> </a:t>
            </a:r>
            <a:endParaRPr lang="ko-KR" altLang="en-US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165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FC057-AA87-8725-74E9-1E735DA07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34DDF6-14F3-47F3-7CA7-4DEF0CF941D6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산업부문 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9AD75-9DC5-4FCF-0AF2-F24E74133487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08699C-4E2D-65FC-0C34-0A5A336305A3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2018BC00-F536-59D2-BDBA-2401E7DA7856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06F6E0-69B6-4C9B-BD8F-09DC4E302BBC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AEA19B-772B-156F-F053-047AD6F7CB2D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최종에너지소비의 대부분이  경기 남부에서 소비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0C7B52-9543-2DFF-AE4C-3239879AD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96" y="1251065"/>
            <a:ext cx="4101172" cy="4426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35371E-3DAE-A336-2BC9-D24699BA7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63" y="1127430"/>
            <a:ext cx="3466165" cy="46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2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A251D-257B-5700-84D0-9D63DBFAD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A0B7C9-CAF3-0C9C-AE44-3416FE66FA6D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수송부문 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3402A-F5C8-F359-E1DB-6AAE8F2BFFE4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C3A72D-E81F-9D4A-855E-4BE9F6D55F9F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ECBA2F2A-12DC-3A69-46F4-82F841473B76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92A1E8-F63B-434E-1AA2-0BDC10F54021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D3786A-2E1D-B1DE-A5D4-E33E3FB15298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최종에너지소비의 대부분이  경기 남부에서 소비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E62D6F-3E44-2DD7-7D8D-5989D116F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96" y="1251065"/>
            <a:ext cx="4101172" cy="4426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2BD7CF-B56B-92C1-E1EC-ACA0F471E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63" y="1127430"/>
            <a:ext cx="3466165" cy="46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60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721E8-AB60-1933-217E-6EAF0CD06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B1AD21-B532-0C19-AFD1-AC7C4A97AFEE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가정부문 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07F252-A11F-B7C9-2CA8-14333701E450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674412-E5FB-9AD4-EC09-89C9519295BD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7955D7E7-D125-E7C1-B2C2-8D3FC1FD41C1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CE1E36-46F5-5DE9-75E6-3E4E4DDC4C86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60CB3E-097C-C1EA-6AB4-B8E01708585A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최종에너지소비의 대부분이  경기 남부에서 소비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D2A8B3-BA00-06A2-DD46-E66D62DCD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96" y="1251065"/>
            <a:ext cx="4101172" cy="4426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CA9C54-845B-C5CE-314A-7E934D0BC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63" y="1127430"/>
            <a:ext cx="3466165" cy="46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10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8CFD9-44E5-BDC5-2317-058CD36FC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17F823-90E1-11BD-B114-FDC2B21C03CA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상업부문 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0162A-05C6-B28A-F92B-D90424ACD7F9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C2627D-EEA0-2F3B-350A-0BD454710753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8C8D78F3-2A20-DF22-F968-DCE2516D1623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2E3B89-C317-82F0-C3E4-B3220B659E8F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85357E-5882-28B7-0011-9A603EC5B947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최종에너지소비의 대부분이  경기 남부에서 소비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1535C9-7A64-2C23-57B0-8C129B85A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96" y="1251065"/>
            <a:ext cx="4101172" cy="4426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B025B4-F125-6DAE-6FFC-F2B4DD2AB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63" y="1127430"/>
            <a:ext cx="3466165" cy="46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267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7E16F-E1EA-604A-B33C-B5E9D1C80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78FD78-DF44-F4E2-4970-F1803C5345DB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공공부문 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49D43-A24A-21B9-6476-E776760FC71F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B51BB9-27B9-D9B8-CAD3-E187C89D3FE1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B79F8F79-CB1A-2E43-579C-5389FDF10AB0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FD8F53-3983-F7B3-6F17-0AB6F59995BF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FCA06C-AD5F-6832-7B63-21EC570E4760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최종에너지소비의 대부분이  경기 남부에서 소비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A9B132-DD1F-4571-93D6-D2D98F6F3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96" y="1251065"/>
            <a:ext cx="4101172" cy="4426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6080E9-F909-7D7A-E86E-3DC3589E3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63" y="1127430"/>
            <a:ext cx="3466165" cy="46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21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D5C04-22FF-8174-8C19-560395C47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B4765B-EAB2-754F-87B8-3FBCBE0FE1C7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각 시군의 에너지소비현황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CFF7C8-B32E-9A68-B349-C0BEABD7CD40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387C42-1772-C324-5F38-47B54B8D952E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6C64F0CC-7919-15B2-3897-C58A1ED1633F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AD4CD5-1330-B3BC-F4A0-7FB4CDFEBEB3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E878B3-7C66-0ABF-0E3D-F632B851F6E6}"/>
              </a:ext>
            </a:extLst>
          </p:cNvPr>
          <p:cNvSpPr txBox="1"/>
          <p:nvPr/>
        </p:nvSpPr>
        <p:spPr>
          <a:xfrm>
            <a:off x="364764" y="1661730"/>
            <a:ext cx="35383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이런거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확인가능하다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EB35E0-422B-39FC-2E81-915E341D7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875" y="1484687"/>
            <a:ext cx="7418147" cy="392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98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A77F75-E91F-7C9E-8526-85EB332D7B01}"/>
              </a:ext>
            </a:extLst>
          </p:cNvPr>
          <p:cNvSpPr txBox="1"/>
          <p:nvPr/>
        </p:nvSpPr>
        <p:spPr>
          <a:xfrm>
            <a:off x="2208274" y="2569658"/>
            <a:ext cx="1754968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전력발전</a:t>
            </a:r>
          </a:p>
        </p:txBody>
      </p:sp>
    </p:spTree>
    <p:extLst>
      <p:ext uri="{BB962C8B-B14F-4D97-AF65-F5344CB8AC3E}">
        <p14:creationId xmlns:p14="http://schemas.microsoft.com/office/powerpoint/2010/main" val="2717754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EC0F9-5B68-A116-B428-1C52BF4CE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2D61C1-54F7-70A4-40DE-DAAAC371D016}"/>
              </a:ext>
            </a:extLst>
          </p:cNvPr>
          <p:cNvSpPr txBox="1"/>
          <p:nvPr/>
        </p:nvSpPr>
        <p:spPr>
          <a:xfrm>
            <a:off x="1088828" y="300382"/>
            <a:ext cx="7923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시도별 전력 발전 및 소비 현황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: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경기도를 중심으로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32B5B-045C-C768-6C57-4DAFC72F2B54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3ADC40-A185-5A9C-3663-2FB3DB40A1BE}"/>
              </a:ext>
            </a:extLst>
          </p:cNvPr>
          <p:cNvSpPr/>
          <p:nvPr/>
        </p:nvSpPr>
        <p:spPr>
          <a:xfrm>
            <a:off x="327024" y="1484687"/>
            <a:ext cx="11171555" cy="17919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49BB533A-7828-34D4-3FCF-9AC8633A6934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0A4D5A-32B3-086E-58A6-EC00F65C3560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재생에너지 현황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4C9C47-717F-AC11-7624-35B1F842BCC6}"/>
              </a:ext>
            </a:extLst>
          </p:cNvPr>
          <p:cNvSpPr txBox="1"/>
          <p:nvPr/>
        </p:nvSpPr>
        <p:spPr>
          <a:xfrm>
            <a:off x="364763" y="1661731"/>
            <a:ext cx="1117155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Aa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bb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cc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5D5F15-D7AB-8CC2-97BC-CDAFB3206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720" y="3581401"/>
            <a:ext cx="6019800" cy="2819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0A0DF-D25D-D971-5789-05E02A7D57DA}"/>
              </a:ext>
            </a:extLst>
          </p:cNvPr>
          <p:cNvSpPr txBox="1"/>
          <p:nvPr/>
        </p:nvSpPr>
        <p:spPr>
          <a:xfrm>
            <a:off x="235153" y="3581401"/>
            <a:ext cx="661035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① 경기도 발전량</a:t>
            </a:r>
            <a:endParaRPr lang="en-US" altLang="ko-KR" sz="1100" dirty="0"/>
          </a:p>
          <a:p>
            <a:pPr>
              <a:buNone/>
            </a:pPr>
            <a:r>
              <a:rPr lang="ko-KR" altLang="en-US" sz="1100" dirty="0"/>
              <a:t>가장 왼쪽은 경기도 발전량의 연료별 구성</a:t>
            </a:r>
            <a:r>
              <a:rPr lang="en-US" altLang="ko-KR" sz="1100" dirty="0"/>
              <a:t>, </a:t>
            </a:r>
            <a:r>
              <a:rPr lang="ko-KR" altLang="en-US" sz="1100" dirty="0"/>
              <a:t>즉 어떤 에너지원으로 발전했는지를 보여줍니다</a:t>
            </a:r>
            <a:r>
              <a:rPr lang="en-US" altLang="ko-KR" sz="1100" dirty="0"/>
              <a:t>.</a:t>
            </a:r>
          </a:p>
          <a:p>
            <a:pPr>
              <a:buNone/>
            </a:pPr>
            <a:r>
              <a:rPr lang="en-US" altLang="ko-KR" sz="1100" dirty="0"/>
              <a:t>LNG </a:t>
            </a:r>
            <a:r>
              <a:rPr lang="ko-KR" altLang="en-US" sz="1100" dirty="0"/>
              <a:t>발전이 전체의 대부분을 차지하며</a:t>
            </a:r>
            <a:r>
              <a:rPr lang="en-US" altLang="ko-KR" sz="1100" dirty="0"/>
              <a:t>, 79,051 GWh</a:t>
            </a:r>
            <a:r>
              <a:rPr lang="ko-KR" altLang="en-US" sz="1100" dirty="0"/>
              <a:t>로 </a:t>
            </a:r>
            <a:r>
              <a:rPr lang="en-US" altLang="ko-KR" sz="1100" dirty="0"/>
              <a:t>92.2%</a:t>
            </a:r>
            <a:r>
              <a:rPr lang="ko-KR" altLang="en-US" sz="1100" dirty="0"/>
              <a:t>에 해당합니다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신재생 발전은 </a:t>
            </a:r>
            <a:r>
              <a:rPr lang="en-US" altLang="ko-KR" sz="1100" dirty="0"/>
              <a:t>4,456 GWh, </a:t>
            </a:r>
            <a:r>
              <a:rPr lang="ko-KR" altLang="en-US" sz="1100" dirty="0"/>
              <a:t>약 </a:t>
            </a:r>
            <a:r>
              <a:rPr lang="en-US" altLang="ko-KR" sz="1100" dirty="0"/>
              <a:t>5.2%</a:t>
            </a:r>
            <a:r>
              <a:rPr lang="ko-KR" altLang="en-US" sz="1100" dirty="0"/>
              <a:t>를 차지하며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석탄 발전은 </a:t>
            </a:r>
            <a:r>
              <a:rPr lang="en-US" altLang="ko-KR" sz="1100" dirty="0"/>
              <a:t>1,728 GWh</a:t>
            </a:r>
            <a:r>
              <a:rPr lang="ko-KR" altLang="en-US" sz="1100" dirty="0"/>
              <a:t>로 약 </a:t>
            </a:r>
            <a:r>
              <a:rPr lang="en-US" altLang="ko-KR" sz="1100" dirty="0"/>
              <a:t>2.0% </a:t>
            </a:r>
            <a:r>
              <a:rPr lang="ko-KR" altLang="en-US" sz="1100" dirty="0"/>
              <a:t>수준입니다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 외에 유류</a:t>
            </a:r>
            <a:r>
              <a:rPr lang="en-US" altLang="ko-KR" sz="1100" dirty="0"/>
              <a:t>, </a:t>
            </a:r>
            <a:r>
              <a:rPr lang="ko-KR" altLang="en-US" sz="1100" dirty="0"/>
              <a:t>양수</a:t>
            </a:r>
            <a:r>
              <a:rPr lang="en-US" altLang="ko-KR" sz="1100" dirty="0"/>
              <a:t>, </a:t>
            </a:r>
            <a:r>
              <a:rPr lang="ko-KR" altLang="en-US" sz="1100" dirty="0"/>
              <a:t>기타 발전이 소량 포함되어 있으며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이를 모두 합친 경기도 전체 발전량은 </a:t>
            </a:r>
            <a:r>
              <a:rPr lang="en-US" altLang="ko-KR" sz="1100" dirty="0"/>
              <a:t>85,780 GWh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4CC13-9658-B652-CE21-24D7C8C8A783}"/>
              </a:ext>
            </a:extLst>
          </p:cNvPr>
          <p:cNvSpPr txBox="1"/>
          <p:nvPr/>
        </p:nvSpPr>
        <p:spPr>
          <a:xfrm>
            <a:off x="235153" y="4928442"/>
            <a:ext cx="80343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② 전국 발전량</a:t>
            </a:r>
          </a:p>
          <a:p>
            <a:r>
              <a:rPr lang="ko-KR" altLang="en-US" sz="1100" dirty="0"/>
              <a:t>경기도 발전량은 </a:t>
            </a:r>
            <a:r>
              <a:rPr lang="en-US" altLang="ko-KR" sz="1100" dirty="0"/>
              <a:t>85,780 GWh</a:t>
            </a:r>
            <a:r>
              <a:rPr lang="ko-KR" altLang="en-US" sz="1100" dirty="0"/>
              <a:t>로</a:t>
            </a:r>
            <a:r>
              <a:rPr lang="en-US" altLang="ko-KR" sz="1100" dirty="0"/>
              <a:t>, </a:t>
            </a:r>
            <a:r>
              <a:rPr lang="ko-KR" altLang="en-US" sz="1100" dirty="0"/>
              <a:t>국내 전체 발전량</a:t>
            </a:r>
            <a:r>
              <a:rPr lang="en-US" altLang="ko-KR" sz="1100" dirty="0"/>
              <a:t>(594,400 GWh)</a:t>
            </a:r>
            <a:r>
              <a:rPr lang="ko-KR" altLang="en-US" sz="1100" dirty="0"/>
              <a:t>의 약 </a:t>
            </a:r>
            <a:r>
              <a:rPr lang="en-US" altLang="ko-KR" sz="1100" dirty="0"/>
              <a:t>14.4%</a:t>
            </a:r>
            <a:r>
              <a:rPr lang="ko-KR" altLang="en-US" sz="1100" dirty="0"/>
              <a:t>를 차지합니다</a:t>
            </a:r>
            <a:r>
              <a:rPr lang="en-US" altLang="ko-KR" sz="11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845476-E085-F655-6B99-223A3F508B72}"/>
              </a:ext>
            </a:extLst>
          </p:cNvPr>
          <p:cNvSpPr txBox="1"/>
          <p:nvPr/>
        </p:nvSpPr>
        <p:spPr>
          <a:xfrm>
            <a:off x="235153" y="5491708"/>
            <a:ext cx="8034336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③ 송배전 손실</a:t>
            </a:r>
          </a:p>
          <a:p>
            <a:r>
              <a:rPr lang="ko-KR" altLang="en-US" sz="1100" dirty="0"/>
              <a:t>전국 발전량 중 </a:t>
            </a:r>
            <a:r>
              <a:rPr lang="en-US" altLang="ko-KR" sz="1100" dirty="0"/>
              <a:t>46,468 GWh</a:t>
            </a:r>
            <a:r>
              <a:rPr lang="ko-KR" altLang="en-US" sz="1100" dirty="0"/>
              <a:t>는 전력을 송전</a:t>
            </a:r>
            <a:r>
              <a:rPr lang="en-US" altLang="ko-KR" sz="1100" dirty="0"/>
              <a:t>,</a:t>
            </a:r>
            <a:r>
              <a:rPr lang="ko-KR" altLang="en-US" sz="1100" dirty="0"/>
              <a:t> 배전하는 과정에서 손실됩니다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이를 제외한 </a:t>
            </a:r>
            <a:r>
              <a:rPr lang="en-US" altLang="ko-KR" sz="1100" dirty="0"/>
              <a:t>547,933 GWh</a:t>
            </a:r>
            <a:r>
              <a:rPr lang="ko-KR" altLang="en-US" sz="1100" dirty="0"/>
              <a:t>가 실제로 소비 가능한 양이 됩니다</a:t>
            </a:r>
            <a:r>
              <a:rPr lang="en-US" altLang="ko-KR" sz="1100" dirty="0"/>
              <a:t>.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본 그림에서는 데이터 구조상 에너지 흐름이 간략화 되어 송배전 손실이 실제보다 과대 추정되어 </a:t>
            </a:r>
            <a:r>
              <a:rPr lang="ko-KR" altLang="en-US" sz="1000" dirty="0" err="1"/>
              <a:t>시각화되었을</a:t>
            </a:r>
            <a:r>
              <a:rPr lang="ko-KR" altLang="en-US" sz="1000" dirty="0"/>
              <a:t> 수 있습니다</a:t>
            </a:r>
            <a:r>
              <a:rPr lang="en-US" altLang="ko-KR" sz="1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FA9BDA-BD10-9CB8-E576-90969320173F}"/>
              </a:ext>
            </a:extLst>
          </p:cNvPr>
          <p:cNvSpPr txBox="1"/>
          <p:nvPr/>
        </p:nvSpPr>
        <p:spPr>
          <a:xfrm>
            <a:off x="256223" y="6465662"/>
            <a:ext cx="80200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④ 전력 소비지로의 분배</a:t>
            </a:r>
          </a:p>
          <a:p>
            <a:r>
              <a:rPr lang="ko-KR" altLang="en-US" sz="1100" dirty="0"/>
              <a:t>경기도의 전력 소비량은 </a:t>
            </a:r>
            <a:r>
              <a:rPr lang="en-US" altLang="ko-KR" sz="1100" dirty="0"/>
              <a:t>140,531 GWh</a:t>
            </a:r>
            <a:r>
              <a:rPr lang="ko-KR" altLang="en-US" sz="1100" dirty="0"/>
              <a:t>로</a:t>
            </a:r>
            <a:r>
              <a:rPr lang="en-US" altLang="ko-KR" sz="1100" dirty="0"/>
              <a:t>, </a:t>
            </a:r>
            <a:r>
              <a:rPr lang="ko-KR" altLang="en-US" sz="1100" dirty="0"/>
              <a:t>국내 전체 전력 소비량</a:t>
            </a:r>
            <a:r>
              <a:rPr lang="en-US" altLang="ko-KR" sz="1100" dirty="0"/>
              <a:t>(547,933 GWh)</a:t>
            </a:r>
            <a:r>
              <a:rPr lang="ko-KR" altLang="en-US" sz="1100" dirty="0"/>
              <a:t>의 약 </a:t>
            </a:r>
            <a:r>
              <a:rPr lang="en-US" altLang="ko-KR" sz="1100" dirty="0"/>
              <a:t>25.6%</a:t>
            </a:r>
            <a:r>
              <a:rPr lang="ko-KR" altLang="en-US" sz="1100" dirty="0"/>
              <a:t>에 해당합니다</a:t>
            </a:r>
            <a:r>
              <a:rPr lang="en-US" altLang="ko-KR" sz="11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FE0BD-AC29-B9AF-CEE7-590475FF6FCC}"/>
              </a:ext>
            </a:extLst>
          </p:cNvPr>
          <p:cNvSpPr txBox="1"/>
          <p:nvPr/>
        </p:nvSpPr>
        <p:spPr>
          <a:xfrm>
            <a:off x="274221" y="7114086"/>
            <a:ext cx="802005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⑤ 경기도 최종 소비 부문별 분류</a:t>
            </a:r>
            <a:endParaRPr lang="en-US" altLang="ko-KR" sz="1100" dirty="0"/>
          </a:p>
          <a:p>
            <a:r>
              <a:rPr lang="ko-KR" altLang="en-US" sz="1100" dirty="0"/>
              <a:t>이 중 가장 많은 비중을 차지하는 부문은 산업부문으로 전체의 약 </a:t>
            </a:r>
            <a:r>
              <a:rPr lang="en-US" altLang="ko-KR" sz="1100" dirty="0"/>
              <a:t>52.7%</a:t>
            </a:r>
            <a:r>
              <a:rPr lang="ko-KR" altLang="en-US" sz="1100" dirty="0"/>
              <a:t>에 해당하는 </a:t>
            </a:r>
            <a:r>
              <a:rPr lang="en-US" altLang="ko-KR" sz="1100" dirty="0"/>
              <a:t>74,060 GWh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다음으로는 상업 및 공공부문이 </a:t>
            </a:r>
            <a:r>
              <a:rPr lang="en-US" altLang="ko-KR" sz="1100" dirty="0"/>
              <a:t>44,011 GWh</a:t>
            </a:r>
            <a:r>
              <a:rPr lang="ko-KR" altLang="en-US" sz="1100" dirty="0"/>
              <a:t>로 </a:t>
            </a:r>
            <a:r>
              <a:rPr lang="en-US" altLang="ko-KR" sz="1100" dirty="0"/>
              <a:t>31.3%, </a:t>
            </a:r>
            <a:r>
              <a:rPr lang="ko-KR" altLang="en-US" sz="1100" dirty="0"/>
              <a:t>가정 부문이 </a:t>
            </a:r>
            <a:r>
              <a:rPr lang="en-US" altLang="ko-KR" sz="1100" dirty="0"/>
              <a:t>21,128 GWh</a:t>
            </a:r>
            <a:r>
              <a:rPr lang="ko-KR" altLang="en-US" sz="1100" dirty="0"/>
              <a:t>로 </a:t>
            </a:r>
            <a:r>
              <a:rPr lang="en-US" altLang="ko-KR" sz="1100" dirty="0"/>
              <a:t>15.0%</a:t>
            </a:r>
            <a:r>
              <a:rPr lang="ko-KR" altLang="en-US" sz="1100" dirty="0"/>
              <a:t>를 차지합니다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2100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9ADA-2626-7AD2-A270-29030E527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FBAED6-A592-E03C-F336-1301762955E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유형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907B4-AE22-693A-BE80-FE449C29F878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A2CF68-B0F6-49B4-12FE-051CFA933CB7}"/>
              </a:ext>
            </a:extLst>
          </p:cNvPr>
          <p:cNvSpPr/>
          <p:nvPr/>
        </p:nvSpPr>
        <p:spPr>
          <a:xfrm>
            <a:off x="327024" y="1484687"/>
            <a:ext cx="11171555" cy="187573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3B9FCF48-ACD7-98CD-517D-1B1837D591BD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826B6F-5C69-BCA6-5C37-0540A13879BA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개념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D8E7A-0672-57BE-CBD7-BF1CDFD67DCB}"/>
              </a:ext>
            </a:extLst>
          </p:cNvPr>
          <p:cNvSpPr txBox="1"/>
          <p:nvPr/>
        </p:nvSpPr>
        <p:spPr>
          <a:xfrm>
            <a:off x="364763" y="1661731"/>
            <a:ext cx="1057904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잠재량은 정의에 따라 아래와 같이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단계로 평가함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이론적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어떠한 제약도 존재하지 않을 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이론적으로 활용가능한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중 기술적 제약과 지리적 제약을 반영할 때 활용가능한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중 정책적 제약과 경제적 제약을 반영할 때 활용가능한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23F0A6-1227-06E9-558C-909224D8A135}"/>
              </a:ext>
            </a:extLst>
          </p:cNvPr>
          <p:cNvSpPr txBox="1"/>
          <p:nvPr/>
        </p:nvSpPr>
        <p:spPr>
          <a:xfrm>
            <a:off x="8745855" y="3123036"/>
            <a:ext cx="284416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(2020)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70654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BECEF-6EBB-E386-72C2-C587060C4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B2AE0-F3C0-B405-3C91-BEFFD57BC554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계산식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B602BC-DE08-01E7-73B9-9762A4A5C2EC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4B087E-2C69-31E3-5098-182E66298145}"/>
              </a:ext>
            </a:extLst>
          </p:cNvPr>
          <p:cNvSpPr/>
          <p:nvPr/>
        </p:nvSpPr>
        <p:spPr>
          <a:xfrm>
            <a:off x="182244" y="14846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A51CAB15-0252-383B-44D7-3FD0DC766807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0DB868-E699-291D-F453-463EDA1A3582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4DF93-01E0-260E-BAA2-2B587F2392EC}"/>
              </a:ext>
            </a:extLst>
          </p:cNvPr>
          <p:cNvSpPr txBox="1"/>
          <p:nvPr/>
        </p:nvSpPr>
        <p:spPr>
          <a:xfrm>
            <a:off x="181884" y="1661731"/>
            <a:ext cx="3597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이론적 잠재량은 아래의 식을 통해 계산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81EB4F9-C88F-2116-AD42-9F96D042BE1D}"/>
              </a:ext>
            </a:extLst>
          </p:cNvPr>
          <p:cNvGrpSpPr/>
          <p:nvPr/>
        </p:nvGrpSpPr>
        <p:grpSpPr>
          <a:xfrm>
            <a:off x="612556" y="3379753"/>
            <a:ext cx="2748221" cy="273362"/>
            <a:chOff x="612556" y="3379753"/>
            <a:chExt cx="2748221" cy="27336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E77565F-9800-A8B7-78A2-E168DF730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178" r="84382" b="34647"/>
            <a:stretch/>
          </p:blipFill>
          <p:spPr>
            <a:xfrm>
              <a:off x="612556" y="3379753"/>
              <a:ext cx="295076" cy="24796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2FDC8EC-3281-204F-5E63-2CEDBD77BBFF}"/>
                </a:ext>
              </a:extLst>
            </p:cNvPr>
            <p:cNvSpPr txBox="1"/>
            <p:nvPr/>
          </p:nvSpPr>
          <p:spPr>
            <a:xfrm>
              <a:off x="825082" y="3391505"/>
              <a:ext cx="25356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전체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D14D987-FABF-97A3-CB56-B5627890BFC1}"/>
              </a:ext>
            </a:extLst>
          </p:cNvPr>
          <p:cNvGrpSpPr/>
          <p:nvPr/>
        </p:nvGrpSpPr>
        <p:grpSpPr>
          <a:xfrm>
            <a:off x="639962" y="3777527"/>
            <a:ext cx="3139558" cy="301135"/>
            <a:chOff x="656761" y="3747138"/>
            <a:chExt cx="3139558" cy="30113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CE4D868-D70E-761A-8D93-DA8A09F13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932" t="24649" r="45994" b="25556"/>
            <a:stretch/>
          </p:blipFill>
          <p:spPr>
            <a:xfrm>
              <a:off x="656761" y="3747138"/>
              <a:ext cx="216649" cy="27159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D45FF7-A315-162D-FE2A-E4921084DDCE}"/>
                </a:ext>
              </a:extLst>
            </p:cNvPr>
            <p:cNvSpPr txBox="1"/>
            <p:nvPr/>
          </p:nvSpPr>
          <p:spPr>
            <a:xfrm>
              <a:off x="825082" y="3786663"/>
              <a:ext cx="29712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50EDDD53-BA27-EB9D-DFC7-A22C90FFD2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1523868" y="3879099"/>
            <a:ext cx="65404" cy="151789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7D8D86BE-1B8E-F07A-6ADA-07C60C92CB57}"/>
              </a:ext>
            </a:extLst>
          </p:cNvPr>
          <p:cNvGrpSpPr/>
          <p:nvPr/>
        </p:nvGrpSpPr>
        <p:grpSpPr>
          <a:xfrm>
            <a:off x="588972" y="4253291"/>
            <a:ext cx="2771805" cy="261610"/>
            <a:chOff x="588972" y="4409750"/>
            <a:chExt cx="2771805" cy="2616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F51802-6D61-BEF2-27A0-B7BD026F2B41}"/>
                </a:ext>
              </a:extLst>
            </p:cNvPr>
            <p:cNvSpPr txBox="1"/>
            <p:nvPr/>
          </p:nvSpPr>
          <p:spPr>
            <a:xfrm>
              <a:off x="825083" y="4409750"/>
              <a:ext cx="253569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연간 일사량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B7081D4-6887-8939-5D3B-86F944761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136" t="31459" b="26805"/>
            <a:stretch/>
          </p:blipFill>
          <p:spPr>
            <a:xfrm>
              <a:off x="588972" y="4439982"/>
              <a:ext cx="284438" cy="21397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0EDF3BA-B7DA-3FFE-895B-A2D8C1FEB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58" t="75952" r="63392"/>
            <a:stretch/>
          </p:blipFill>
          <p:spPr>
            <a:xfrm>
              <a:off x="1545430" y="4471073"/>
              <a:ext cx="65404" cy="151789"/>
            </a:xfrm>
            <a:prstGeom prst="rect">
              <a:avLst/>
            </a:prstGeom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89D1156-91CE-C242-2E1A-001A71754466}"/>
              </a:ext>
            </a:extLst>
          </p:cNvPr>
          <p:cNvSpPr/>
          <p:nvPr/>
        </p:nvSpPr>
        <p:spPr>
          <a:xfrm>
            <a:off x="3893294" y="14846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40" name="사각형: 둥근 모서리 16">
            <a:extLst>
              <a:ext uri="{FF2B5EF4-FFF2-40B4-BE49-F238E27FC236}">
                <a16:creationId xmlns:a16="http://schemas.microsoft.com/office/drawing/2014/main" id="{C8B84D40-5B88-788A-0714-737D7A01620C}"/>
              </a:ext>
            </a:extLst>
          </p:cNvPr>
          <p:cNvSpPr/>
          <p:nvPr/>
        </p:nvSpPr>
        <p:spPr>
          <a:xfrm>
            <a:off x="4591754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DE3879-3029-3320-07CF-8816372CC2F7}"/>
              </a:ext>
            </a:extLst>
          </p:cNvPr>
          <p:cNvSpPr txBox="1"/>
          <p:nvPr/>
        </p:nvSpPr>
        <p:spPr>
          <a:xfrm>
            <a:off x="4527506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2A937D-DC67-0CD3-7DF9-D5C9DED41E0F}"/>
              </a:ext>
            </a:extLst>
          </p:cNvPr>
          <p:cNvSpPr txBox="1"/>
          <p:nvPr/>
        </p:nvSpPr>
        <p:spPr>
          <a:xfrm>
            <a:off x="3908700" y="1661731"/>
            <a:ext cx="3597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기술적 잠재량은 아래의 식을 통해 계산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A39492C-21E2-55E9-5A39-6BE44C3C2C50}"/>
              </a:ext>
            </a:extLst>
          </p:cNvPr>
          <p:cNvGrpSpPr/>
          <p:nvPr/>
        </p:nvGrpSpPr>
        <p:grpSpPr>
          <a:xfrm>
            <a:off x="4667032" y="3379753"/>
            <a:ext cx="2748221" cy="273362"/>
            <a:chOff x="612556" y="3379753"/>
            <a:chExt cx="2748221" cy="273362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F8DFBCF-72C3-4B4A-5476-672E9EF46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178" r="84382" b="34647"/>
            <a:stretch/>
          </p:blipFill>
          <p:spPr>
            <a:xfrm>
              <a:off x="612556" y="3379753"/>
              <a:ext cx="295076" cy="24796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6A5DCD1-E9F9-B01D-8E7D-B031051E2886}"/>
                </a:ext>
              </a:extLst>
            </p:cNvPr>
            <p:cNvSpPr txBox="1"/>
            <p:nvPr/>
          </p:nvSpPr>
          <p:spPr>
            <a:xfrm>
              <a:off x="825082" y="3391505"/>
              <a:ext cx="25356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전체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3ED9675-7710-7003-DB70-2B4CE1DAC635}"/>
              </a:ext>
            </a:extLst>
          </p:cNvPr>
          <p:cNvGrpSpPr/>
          <p:nvPr/>
        </p:nvGrpSpPr>
        <p:grpSpPr>
          <a:xfrm>
            <a:off x="4694438" y="3777527"/>
            <a:ext cx="3139558" cy="301135"/>
            <a:chOff x="656761" y="3747138"/>
            <a:chExt cx="3139558" cy="301135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65070F8E-76A2-EE83-A4E7-CF57ED1C4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932" t="24649" r="45994" b="25556"/>
            <a:stretch/>
          </p:blipFill>
          <p:spPr>
            <a:xfrm>
              <a:off x="656761" y="3747138"/>
              <a:ext cx="216649" cy="27159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5B7ACD3-3D3B-0CB4-3061-60C5F3A82ED5}"/>
                </a:ext>
              </a:extLst>
            </p:cNvPr>
            <p:cNvSpPr txBox="1"/>
            <p:nvPr/>
          </p:nvSpPr>
          <p:spPr>
            <a:xfrm>
              <a:off x="825082" y="3786663"/>
              <a:ext cx="29712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88366D2B-F030-ED48-2C42-B3BA04211C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5578344" y="3879099"/>
            <a:ext cx="65404" cy="151789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16E00D42-F6A4-668C-B3D5-E317C9057CAA}"/>
              </a:ext>
            </a:extLst>
          </p:cNvPr>
          <p:cNvGrpSpPr/>
          <p:nvPr/>
        </p:nvGrpSpPr>
        <p:grpSpPr>
          <a:xfrm>
            <a:off x="4643448" y="4253291"/>
            <a:ext cx="2771805" cy="261610"/>
            <a:chOff x="588972" y="4409750"/>
            <a:chExt cx="2771805" cy="26161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DD68A04-BC4A-9C68-F424-C8A7860D9226}"/>
                </a:ext>
              </a:extLst>
            </p:cNvPr>
            <p:cNvSpPr txBox="1"/>
            <p:nvPr/>
          </p:nvSpPr>
          <p:spPr>
            <a:xfrm>
              <a:off x="825083" y="4409750"/>
              <a:ext cx="253569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연간 일사량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BA00F6D2-AD38-A84B-9FE2-EA56BD038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136" t="31459" b="26805"/>
            <a:stretch/>
          </p:blipFill>
          <p:spPr>
            <a:xfrm>
              <a:off x="588972" y="4439982"/>
              <a:ext cx="284438" cy="213972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B5E5EB87-6460-7F05-736D-61385E77F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58" t="75952" r="63392"/>
            <a:stretch/>
          </p:blipFill>
          <p:spPr>
            <a:xfrm>
              <a:off x="1545430" y="4471073"/>
              <a:ext cx="65404" cy="151789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2A66B1A-822F-0577-4A26-DAB0D2EF7AA4}"/>
              </a:ext>
            </a:extLst>
          </p:cNvPr>
          <p:cNvSpPr/>
          <p:nvPr/>
        </p:nvSpPr>
        <p:spPr>
          <a:xfrm>
            <a:off x="8242804" y="14846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56" name="사각형: 둥근 모서리 16">
            <a:extLst>
              <a:ext uri="{FF2B5EF4-FFF2-40B4-BE49-F238E27FC236}">
                <a16:creationId xmlns:a16="http://schemas.microsoft.com/office/drawing/2014/main" id="{9B187B27-68A2-1FBE-3CE4-AD640A0C712D}"/>
              </a:ext>
            </a:extLst>
          </p:cNvPr>
          <p:cNvSpPr/>
          <p:nvPr/>
        </p:nvSpPr>
        <p:spPr>
          <a:xfrm>
            <a:off x="859783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6B6A58-A772-69E8-886F-4C2F11A847AA}"/>
              </a:ext>
            </a:extLst>
          </p:cNvPr>
          <p:cNvSpPr txBox="1"/>
          <p:nvPr/>
        </p:nvSpPr>
        <p:spPr>
          <a:xfrm>
            <a:off x="853359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9BC5BDC-D8A9-8AA6-A38A-5355B1F0DC44}"/>
              </a:ext>
            </a:extLst>
          </p:cNvPr>
          <p:cNvSpPr txBox="1"/>
          <p:nvPr/>
        </p:nvSpPr>
        <p:spPr>
          <a:xfrm>
            <a:off x="8242444" y="1661731"/>
            <a:ext cx="3597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시장 잠재량은 아래의 식을 통해 계산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E4F1FD0-EFA7-481B-A1D4-BD28341BF095}"/>
              </a:ext>
            </a:extLst>
          </p:cNvPr>
          <p:cNvGrpSpPr/>
          <p:nvPr/>
        </p:nvGrpSpPr>
        <p:grpSpPr>
          <a:xfrm>
            <a:off x="8673116" y="3379753"/>
            <a:ext cx="2748221" cy="273362"/>
            <a:chOff x="612556" y="3379753"/>
            <a:chExt cx="2748221" cy="273362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42A5336B-D23B-CAAB-7ADE-400ECEF05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178" r="84382" b="34647"/>
            <a:stretch/>
          </p:blipFill>
          <p:spPr>
            <a:xfrm>
              <a:off x="612556" y="3379753"/>
              <a:ext cx="295076" cy="247962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EC70CC0-FE58-2784-3D1F-CEE1D0E5CBEA}"/>
                </a:ext>
              </a:extLst>
            </p:cNvPr>
            <p:cNvSpPr txBox="1"/>
            <p:nvPr/>
          </p:nvSpPr>
          <p:spPr>
            <a:xfrm>
              <a:off x="825082" y="3391505"/>
              <a:ext cx="25356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전체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9DF323-81D4-17B8-1CA2-09AA70A8A502}"/>
              </a:ext>
            </a:extLst>
          </p:cNvPr>
          <p:cNvGrpSpPr/>
          <p:nvPr/>
        </p:nvGrpSpPr>
        <p:grpSpPr>
          <a:xfrm>
            <a:off x="8700522" y="3777527"/>
            <a:ext cx="3139558" cy="301135"/>
            <a:chOff x="656761" y="3747138"/>
            <a:chExt cx="3139558" cy="301135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588B183E-E1D1-1CFC-105E-8C607B163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932" t="24649" r="45994" b="25556"/>
            <a:stretch/>
          </p:blipFill>
          <p:spPr>
            <a:xfrm>
              <a:off x="656761" y="3747138"/>
              <a:ext cx="216649" cy="271594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E7624F-FCBD-B2AE-905D-915F7AB63E9B}"/>
                </a:ext>
              </a:extLst>
            </p:cNvPr>
            <p:cNvSpPr txBox="1"/>
            <p:nvPr/>
          </p:nvSpPr>
          <p:spPr>
            <a:xfrm>
              <a:off x="825082" y="3786663"/>
              <a:ext cx="29712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pic>
        <p:nvPicPr>
          <p:cNvPr id="66" name="그림 65">
            <a:extLst>
              <a:ext uri="{FF2B5EF4-FFF2-40B4-BE49-F238E27FC236}">
                <a16:creationId xmlns:a16="http://schemas.microsoft.com/office/drawing/2014/main" id="{EA814A4E-70D3-793D-F1BB-266010F4E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9584428" y="3879099"/>
            <a:ext cx="65404" cy="151789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7777F8D0-5A9D-147D-D7DD-4C5D8E420485}"/>
              </a:ext>
            </a:extLst>
          </p:cNvPr>
          <p:cNvGrpSpPr/>
          <p:nvPr/>
        </p:nvGrpSpPr>
        <p:grpSpPr>
          <a:xfrm>
            <a:off x="8649532" y="4253291"/>
            <a:ext cx="2771805" cy="261610"/>
            <a:chOff x="588972" y="4409750"/>
            <a:chExt cx="2771805" cy="26161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151E511-5958-81C4-B0FB-AB0AB2FC7540}"/>
                </a:ext>
              </a:extLst>
            </p:cNvPr>
            <p:cNvSpPr txBox="1"/>
            <p:nvPr/>
          </p:nvSpPr>
          <p:spPr>
            <a:xfrm>
              <a:off x="825083" y="4409750"/>
              <a:ext cx="253569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연간 일사량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7605299A-A27D-2546-960C-795E293BB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136" t="31459" b="26805"/>
            <a:stretch/>
          </p:blipFill>
          <p:spPr>
            <a:xfrm>
              <a:off x="588972" y="4439982"/>
              <a:ext cx="284438" cy="213972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9E94A28F-73F8-8A22-1878-7780055F6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58" t="75952" r="63392"/>
            <a:stretch/>
          </p:blipFill>
          <p:spPr>
            <a:xfrm>
              <a:off x="1545430" y="4471073"/>
              <a:ext cx="65404" cy="151789"/>
            </a:xfrm>
            <a:prstGeom prst="rect">
              <a:avLst/>
            </a:prstGeom>
          </p:spPr>
        </p:pic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FE5156AB-E96E-EB12-D169-CCB3862C2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277" y="2207239"/>
            <a:ext cx="3755502" cy="8739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0698C1-F4C6-3C0F-7A65-C64DA3A70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481" y="2178881"/>
            <a:ext cx="1928856" cy="586304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9D5214EC-5F57-9A17-7048-1C34155C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0280" y="2219126"/>
            <a:ext cx="2161658" cy="109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95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49E6E-911E-1A60-4781-ECB3A34B3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5AB59479-1ACB-126E-BCFF-E5035706E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303" y="3925589"/>
            <a:ext cx="3924958" cy="23591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AE9238B-642A-E00A-3CD8-A955881427B7}"/>
              </a:ext>
            </a:extLst>
          </p:cNvPr>
          <p:cNvSpPr txBox="1"/>
          <p:nvPr/>
        </p:nvSpPr>
        <p:spPr>
          <a:xfrm>
            <a:off x="1088829" y="300382"/>
            <a:ext cx="707409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경기도 태양광 설비 및 발전 현황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B2CDC9-F4C7-BD0D-898E-A10531910D80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8CFC8F-4416-D792-F207-0E910A0A8C88}"/>
              </a:ext>
            </a:extLst>
          </p:cNvPr>
          <p:cNvSpPr/>
          <p:nvPr/>
        </p:nvSpPr>
        <p:spPr>
          <a:xfrm>
            <a:off x="301623" y="1473020"/>
            <a:ext cx="11320605" cy="1872160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5A903705-2A86-A869-4328-51B152B8FA94}"/>
              </a:ext>
            </a:extLst>
          </p:cNvPr>
          <p:cNvSpPr/>
          <p:nvPr/>
        </p:nvSpPr>
        <p:spPr>
          <a:xfrm>
            <a:off x="422978" y="1289091"/>
            <a:ext cx="5587297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10D747-448D-1E35-5674-42A913742A10}"/>
              </a:ext>
            </a:extLst>
          </p:cNvPr>
          <p:cNvSpPr txBox="1"/>
          <p:nvPr/>
        </p:nvSpPr>
        <p:spPr>
          <a:xfrm>
            <a:off x="358729" y="1243205"/>
            <a:ext cx="54991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경기도 태양광 설비 증가 추이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0B4CAF-2608-0040-FED4-F4791AAC67F7}"/>
              </a:ext>
            </a:extLst>
          </p:cNvPr>
          <p:cNvSpPr txBox="1"/>
          <p:nvPr/>
        </p:nvSpPr>
        <p:spPr>
          <a:xfrm>
            <a:off x="364763" y="1661731"/>
            <a:ext cx="1125746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보급 초기에는 사업용을 중심으로 증가하였고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최근들어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자가용 태양광 설비 추세가 사업용을 상회하고 있음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2014-2018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기간의 연평균 증가율을 살펴보면 사업용은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43%,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반면 자가용은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29%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2018-2023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기간의 연평균 증가율을 살펴보면 사업용은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29%,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반면 자가용은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36%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최근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자가용 태양광 보급을 위한 정책 효과가 반영된 것으로 보임</a:t>
            </a:r>
            <a:endParaRPr lang="en-US" altLang="ko-KR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D730422-8B2C-360E-1971-8E38E59D85A6}"/>
              </a:ext>
            </a:extLst>
          </p:cNvPr>
          <p:cNvSpPr txBox="1"/>
          <p:nvPr/>
        </p:nvSpPr>
        <p:spPr>
          <a:xfrm>
            <a:off x="4381015" y="6299348"/>
            <a:ext cx="349460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(2024). 2023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신재생에너지 보급통계</a:t>
            </a:r>
            <a:endParaRPr lang="en-US" altLang="ko-KR" sz="105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59595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BE9663-A8BF-6032-6964-A07A699C023A}"/>
              </a:ext>
            </a:extLst>
          </p:cNvPr>
          <p:cNvSpPr txBox="1"/>
          <p:nvPr/>
        </p:nvSpPr>
        <p:spPr>
          <a:xfrm>
            <a:off x="2521157" y="3603204"/>
            <a:ext cx="50266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00" dirty="0">
                <a:solidFill>
                  <a:srgbClr val="595959"/>
                </a:solidFill>
              </a:rPr>
              <a:t>경기도 용도별 태양광 보급 추이 </a:t>
            </a:r>
            <a:r>
              <a:rPr lang="en-US" altLang="ko-KR" sz="1400" b="1" spc="-100" dirty="0">
                <a:solidFill>
                  <a:srgbClr val="595959"/>
                </a:solidFill>
              </a:rPr>
              <a:t>(2014-2023)</a:t>
            </a:r>
            <a:endParaRPr lang="ko-KR" altLang="en-US" sz="1400" dirty="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5403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B61B8-1277-EA9B-9A53-F1D1EDC48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3AFDC9-5BE0-9CDA-02D4-1072537A99DC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데이터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AE8C6-7C9E-213A-9315-DDE752C9E9B9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F3D8B30-B3ED-55E0-E95D-C542FDFC4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114180"/>
              </p:ext>
            </p:extLst>
          </p:nvPr>
        </p:nvGraphicFramePr>
        <p:xfrm>
          <a:off x="6199673" y="1492166"/>
          <a:ext cx="4677876" cy="3861582"/>
        </p:xfrm>
        <a:graphic>
          <a:graphicData uri="http://schemas.openxmlformats.org/drawingml/2006/table">
            <a:tbl>
              <a:tblPr/>
              <a:tblGrid>
                <a:gridCol w="879300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2750827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1047749">
                  <a:extLst>
                    <a:ext uri="{9D8B030D-6E8A-4147-A177-3AD203B41FA5}">
                      <a16:colId xmlns:a16="http://schemas.microsoft.com/office/drawing/2014/main" val="4095470753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세부 고려 항목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지리적요인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경사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20˚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이상인 지역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도시생태현황지도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501780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산사태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등급 지역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산림청 산사태위험지도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정책적요인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용도지역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자연환경보전구역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취락구역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공항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브이월드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용도지역지구정보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문화재지역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문화재보호구역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시도 문화재지역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등록문화재 지역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개발불가지역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야생동물보호구역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천연기념물서식지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휴전선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민간인통제선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환경보전해역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자연공원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갯벌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수자원보호구역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지역계획 절대보전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특별관리해역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연평도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787484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생태자연도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등급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별도 관리구역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768008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백두대간 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농업진흥지역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521648"/>
                  </a:ext>
                </a:extLst>
              </a:tr>
              <a:tr h="10062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경제적요인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균등화 발전단가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(LCOE, Levelized Cost of Electricity),</a:t>
                      </a:r>
                    </a:p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계통한계가격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(SMP, System Marginal Price),</a:t>
                      </a:r>
                    </a:p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신재생에너지 공급인증서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(REC, Renewable Energy Certificate)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1318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C48B462-DA48-4BEF-421C-E4D1FD8AC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59766"/>
              </p:ext>
            </p:extLst>
          </p:nvPr>
        </p:nvGraphicFramePr>
        <p:xfrm>
          <a:off x="694133" y="1485342"/>
          <a:ext cx="4677877" cy="3670821"/>
        </p:xfrm>
        <a:graphic>
          <a:graphicData uri="http://schemas.openxmlformats.org/drawingml/2006/table">
            <a:tbl>
              <a:tblPr/>
              <a:tblGrid>
                <a:gridCol w="879300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849045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825689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  <a:gridCol w="2123843">
                  <a:extLst>
                    <a:ext uri="{9D8B030D-6E8A-4147-A177-3AD203B41FA5}">
                      <a16:colId xmlns:a16="http://schemas.microsoft.com/office/drawing/2014/main" val="4095470753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모듈면적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33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산업통상자원부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(2020)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501780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모듈효율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수명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성능저하율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0.45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설비비용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1,450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1,232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에너지경제연구원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운영비용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27.1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26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부지비용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  <a:tr h="335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할인율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13183"/>
                  </a:ext>
                </a:extLst>
              </a:tr>
              <a:tr h="3354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SMP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131.1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전력거래소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홈페이지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최근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년치 평균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344218"/>
                  </a:ext>
                </a:extLst>
              </a:tr>
              <a:tr h="335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REC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55.4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9422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000A76-9B45-92E4-5F1B-84DA309F746C}"/>
              </a:ext>
            </a:extLst>
          </p:cNvPr>
          <p:cNvSpPr txBox="1"/>
          <p:nvPr/>
        </p:nvSpPr>
        <p:spPr>
          <a:xfrm>
            <a:off x="88711" y="5153472"/>
            <a:ext cx="53049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(2020),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endParaRPr lang="en-US" altLang="ko-KR" sz="8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에너지경제연구원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(2023),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공급확대를 위한 중장기 발전단가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(LCOE)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전망 시스템</a:t>
            </a:r>
            <a:endParaRPr lang="en-US" altLang="ko-KR" sz="8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전력거래소 홈페이지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연도별 계통한계가격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3"/>
              </a:rPr>
              <a:t>https://new.kpx.or.kr/smpYearly.es?mid=a10606080400&amp;device=pc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REC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거래동향 리포트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4"/>
              </a:rPr>
              <a:t>https://onerec.kmos.kr/portal/rec/selectRecReport_tradePerformanceList.do?key=1971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24377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037D3-5A66-6B41-1F40-B811C41F4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1F9E2B-AA79-B6ED-0927-591F43DFE65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2A660-9576-7A59-8A9E-FCF327720C22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0895A0-C67C-66F6-F221-09FC5A23568D}"/>
              </a:ext>
            </a:extLst>
          </p:cNvPr>
          <p:cNvSpPr/>
          <p:nvPr/>
        </p:nvSpPr>
        <p:spPr>
          <a:xfrm>
            <a:off x="18224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사각형: 둥근 모서리 16">
            <a:extLst>
              <a:ext uri="{FF2B5EF4-FFF2-40B4-BE49-F238E27FC236}">
                <a16:creationId xmlns:a16="http://schemas.microsoft.com/office/drawing/2014/main" id="{B9280A4E-327D-0531-FF87-A051DBAA02B4}"/>
              </a:ext>
            </a:extLst>
          </p:cNvPr>
          <p:cNvSpPr/>
          <p:nvPr/>
        </p:nvSpPr>
        <p:spPr>
          <a:xfrm>
            <a:off x="53727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5C4418-D9A7-DD26-01FA-B8D4BE2F4BF3}"/>
              </a:ext>
            </a:extLst>
          </p:cNvPr>
          <p:cNvSpPr txBox="1"/>
          <p:nvPr/>
        </p:nvSpPr>
        <p:spPr>
          <a:xfrm>
            <a:off x="47303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08DA34-4595-3E94-6438-F1C7EDAEF6B3}"/>
              </a:ext>
            </a:extLst>
          </p:cNvPr>
          <p:cNvSpPr/>
          <p:nvPr/>
        </p:nvSpPr>
        <p:spPr>
          <a:xfrm>
            <a:off x="3893294" y="12941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3" name="사각형: 둥근 모서리 16">
            <a:extLst>
              <a:ext uri="{FF2B5EF4-FFF2-40B4-BE49-F238E27FC236}">
                <a16:creationId xmlns:a16="http://schemas.microsoft.com/office/drawing/2014/main" id="{CBB4AE09-1916-4B00-CA4B-395A24668344}"/>
              </a:ext>
            </a:extLst>
          </p:cNvPr>
          <p:cNvSpPr/>
          <p:nvPr/>
        </p:nvSpPr>
        <p:spPr>
          <a:xfrm>
            <a:off x="4591754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127B36-EB28-D06C-1257-7166A293CB5A}"/>
              </a:ext>
            </a:extLst>
          </p:cNvPr>
          <p:cNvSpPr txBox="1"/>
          <p:nvPr/>
        </p:nvSpPr>
        <p:spPr>
          <a:xfrm>
            <a:off x="4527506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B23954-F675-41C0-71B6-7FBCEB1D2C71}"/>
              </a:ext>
            </a:extLst>
          </p:cNvPr>
          <p:cNvSpPr/>
          <p:nvPr/>
        </p:nvSpPr>
        <p:spPr>
          <a:xfrm>
            <a:off x="824280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8" name="사각형: 둥근 모서리 16">
            <a:extLst>
              <a:ext uri="{FF2B5EF4-FFF2-40B4-BE49-F238E27FC236}">
                <a16:creationId xmlns:a16="http://schemas.microsoft.com/office/drawing/2014/main" id="{429F2900-9B57-3C3A-338A-DD7D0B5F705E}"/>
              </a:ext>
            </a:extLst>
          </p:cNvPr>
          <p:cNvSpPr/>
          <p:nvPr/>
        </p:nvSpPr>
        <p:spPr>
          <a:xfrm>
            <a:off x="859783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9278B4-3C04-76DF-AC64-3E04E1BC035C}"/>
              </a:ext>
            </a:extLst>
          </p:cNvPr>
          <p:cNvSpPr txBox="1"/>
          <p:nvPr/>
        </p:nvSpPr>
        <p:spPr>
          <a:xfrm>
            <a:off x="853359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099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8E4B3-9B19-7485-248C-30C52C5FB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E9E97-6141-6C86-88F6-C9F4B853BD80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48004-D5B4-9AAA-B2E9-C4E49FC2AB09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4D86EED-9D04-2B91-E00D-6E3A170DE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073105"/>
              </p:ext>
            </p:extLst>
          </p:nvPr>
        </p:nvGraphicFramePr>
        <p:xfrm>
          <a:off x="312420" y="1732789"/>
          <a:ext cx="4413631" cy="4535421"/>
        </p:xfrm>
        <a:graphic>
          <a:graphicData uri="http://schemas.openxmlformats.org/drawingml/2006/table">
            <a:tbl>
              <a:tblPr/>
              <a:tblGrid>
                <a:gridCol w="959560">
                  <a:extLst>
                    <a:ext uri="{9D8B030D-6E8A-4147-A177-3AD203B41FA5}">
                      <a16:colId xmlns:a16="http://schemas.microsoft.com/office/drawing/2014/main" val="682195893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2958028550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2210615805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894335730"/>
                    </a:ext>
                  </a:extLst>
                </a:gridCol>
              </a:tblGrid>
              <a:tr h="51408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</a:t>
                      </a:r>
                      <a:r>
                        <a:rPr lang="en-US" altLang="ko-KR" sz="105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105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</a:t>
                      </a: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이론적 </a:t>
                      </a:r>
                      <a:r>
                        <a:rPr lang="ko-KR" altLang="en-US" sz="900" b="0" kern="1200" spc="-60" baseline="0" dirty="0" err="1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900" b="0" kern="1200" spc="-60" baseline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기술적 </a:t>
                      </a:r>
                      <a:r>
                        <a:rPr lang="ko-KR" altLang="en-US" sz="900" b="0" kern="1200" spc="-60" baseline="0" dirty="0" err="1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900" b="0" kern="1200" spc="-60" baseline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시장 </a:t>
                      </a:r>
                      <a:r>
                        <a:rPr lang="ko-KR" altLang="en-US" sz="900" b="0" kern="1200" spc="-60" baseline="0" dirty="0" err="1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900" b="0" kern="1200" spc="-60" baseline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29580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수원시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10.862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38.540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48.469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601967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용인시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9.348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47.544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68.508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21748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성남시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8.451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28.408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34.923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935312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5.973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25.618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30.900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259676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화성시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7.955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23.393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28.508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560573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안산시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8.925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30.867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38.962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080352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안양시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6.952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19.496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22.370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579963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평택시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4.702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13.208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31.969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75246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시흥시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5.228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28.106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31.966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614291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김포시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3.495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9.993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13.531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7620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2.124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7.717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11.258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85505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광명시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3.390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11.080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12.506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670529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군포시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2.404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8.356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10.761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023117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하남시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3.599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9.889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10.865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52727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오산시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1.916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7.179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8.769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1250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2.146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13.968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23.247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67990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안성시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2.705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8.899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26.559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82020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의왕시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2.931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7.315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10.893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206502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양평군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2.110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14.273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16.481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155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여주시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1.212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11.922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14.371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06947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3.708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8.057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8.690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148047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8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경기남부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100.138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1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373.827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504.505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886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고양시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6.490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26.827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32.847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016816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남양주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4.870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21.655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31.458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191781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파주시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3.905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17.290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20.763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71317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의정부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5.836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17.538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22.629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53321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0.846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6.004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6.682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930079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구리시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1.793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6.800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9.013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72346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포천시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2.314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6.789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7.312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985301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동두천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0.907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2.878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4.183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46439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가평군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1.066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13.260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14.326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42791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연천군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1.686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7.165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8.540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19200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8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경기북부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29.713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1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126.205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157.753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26045"/>
                  </a:ext>
                </a:extLst>
              </a:tr>
              <a:tr h="158215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0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전체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129.851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500.032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662.258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7125595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AB5E84A4-C365-901F-34C5-B711CD146D94}"/>
              </a:ext>
            </a:extLst>
          </p:cNvPr>
          <p:cNvGrpSpPr/>
          <p:nvPr/>
        </p:nvGrpSpPr>
        <p:grpSpPr>
          <a:xfrm>
            <a:off x="351104" y="1390841"/>
            <a:ext cx="4374947" cy="318629"/>
            <a:chOff x="453895" y="1773863"/>
            <a:chExt cx="3225039" cy="318629"/>
          </a:xfrm>
        </p:grpSpPr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E82AFEB2-99F5-F8A0-6301-BB808A6B5FE2}"/>
                </a:ext>
              </a:extLst>
            </p:cNvPr>
            <p:cNvSpPr/>
            <p:nvPr/>
          </p:nvSpPr>
          <p:spPr>
            <a:xfrm>
              <a:off x="527075" y="1842486"/>
              <a:ext cx="108710" cy="136797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6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0C393B2-BF7C-9DDD-9705-FBD98E8BA42C}"/>
                </a:ext>
              </a:extLst>
            </p:cNvPr>
            <p:cNvCxnSpPr>
              <a:cxnSpLocks/>
            </p:cNvCxnSpPr>
            <p:nvPr/>
          </p:nvCxnSpPr>
          <p:spPr>
            <a:xfrm>
              <a:off x="453895" y="2092492"/>
              <a:ext cx="322503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AD3A46-073C-F135-64B7-94942008F452}"/>
                </a:ext>
              </a:extLst>
            </p:cNvPr>
            <p:cNvSpPr txBox="1"/>
            <p:nvPr/>
          </p:nvSpPr>
          <p:spPr>
            <a:xfrm>
              <a:off x="653356" y="1773863"/>
              <a:ext cx="2952555" cy="276999"/>
            </a:xfrm>
            <a:prstGeom prst="rect">
              <a:avLst/>
            </a:prstGeom>
            <a:noFill/>
          </p:spPr>
          <p:txBody>
            <a:bodyPr wrap="square" lIns="108000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r>
                <a:rPr lang="ko-KR" altLang="en-US" dirty="0"/>
                <a:t>경기도 </a:t>
              </a:r>
              <a:r>
                <a:rPr lang="ko-KR" altLang="en-US" dirty="0" err="1"/>
                <a:t>시군별</a:t>
              </a:r>
              <a:r>
                <a:rPr lang="ko-KR" altLang="en-US" dirty="0"/>
                <a:t> 태양광 </a:t>
              </a:r>
              <a:r>
                <a:rPr lang="ko-KR" altLang="en-US" dirty="0" err="1"/>
                <a:t>잠재량</a:t>
              </a:r>
              <a:r>
                <a:rPr lang="ko-KR" altLang="en-US" dirty="0"/>
                <a:t> 분석 결과</a:t>
              </a:r>
              <a:r>
                <a:rPr lang="en-US" altLang="ko-KR" dirty="0"/>
                <a:t>(GWh</a:t>
              </a:r>
              <a:r>
                <a:rPr kumimoji="1" lang="en-US" altLang="ko-KR" sz="1800" b="0" i="0" u="none" strike="noStrike" kern="120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kumimoji="1" lang="ko-KR" altLang="en-US" sz="18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7161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5585F-8B41-0B25-A720-3C3905540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686EDC-7307-5C14-5CF3-AD02A2466E27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태양광 발전시설 도입 시뮬레이션 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012F8-3312-AC75-2406-FD70CE655C9F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029BDD-0230-4CB7-5C41-318131B3BF5D}"/>
              </a:ext>
            </a:extLst>
          </p:cNvPr>
          <p:cNvGrpSpPr/>
          <p:nvPr/>
        </p:nvGrpSpPr>
        <p:grpSpPr>
          <a:xfrm>
            <a:off x="487370" y="1052950"/>
            <a:ext cx="191586" cy="183356"/>
            <a:chOff x="513533" y="1232778"/>
            <a:chExt cx="191586" cy="18335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F8B1414-49C6-D661-FF96-48DACDB85104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812D0357-3CAF-82DD-350C-60AF00CCCD2A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4F1B86B4-0518-5EA1-015C-57D02507984B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597B8C1A-BFB0-3860-709E-6F60B3D432DE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15D9393-7850-3623-C14B-17ED767EE908}"/>
              </a:ext>
            </a:extLst>
          </p:cNvPr>
          <p:cNvSpPr txBox="1"/>
          <p:nvPr/>
        </p:nvSpPr>
        <p:spPr>
          <a:xfrm>
            <a:off x="723606" y="849696"/>
            <a:ext cx="10379565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baseline="0" dirty="0">
                <a:solidFill>
                  <a:srgbClr val="000000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내가 건물과 필지를 선택하고</a:t>
            </a:r>
            <a:r>
              <a:rPr lang="en-US" altLang="ko-KR" sz="2000" b="1" kern="0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b="1" kern="0" spc="0" baseline="0" dirty="0">
                <a:solidFill>
                  <a:srgbClr val="000000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시뮬레이션을 통한 태양광 패널 도입의 효과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ADFFF9-6119-91AD-30FE-FF47F978820D}"/>
              </a:ext>
            </a:extLst>
          </p:cNvPr>
          <p:cNvSpPr/>
          <p:nvPr/>
        </p:nvSpPr>
        <p:spPr>
          <a:xfrm>
            <a:off x="159764" y="1463953"/>
            <a:ext cx="3834428" cy="481286"/>
          </a:xfrm>
          <a:prstGeom prst="rect">
            <a:avLst/>
          </a:prstGeom>
          <a:solidFill>
            <a:srgbClr val="0070D6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65C4B-4132-6478-951C-A72A439F2A58}"/>
              </a:ext>
            </a:extLst>
          </p:cNvPr>
          <p:cNvSpPr txBox="1"/>
          <p:nvPr/>
        </p:nvSpPr>
        <p:spPr>
          <a:xfrm>
            <a:off x="1054865" y="1550269"/>
            <a:ext cx="202138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defRPr>
            </a:lvl1pPr>
          </a:lstStyle>
          <a:p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건물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필지 정보 입력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ACB612C-B7DC-1E13-9519-5EEAC0C3B49E}"/>
              </a:ext>
            </a:extLst>
          </p:cNvPr>
          <p:cNvSpPr/>
          <p:nvPr/>
        </p:nvSpPr>
        <p:spPr>
          <a:xfrm>
            <a:off x="159763" y="5127127"/>
            <a:ext cx="3842851" cy="1291588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8" name="그래픽 17">
            <a:extLst>
              <a:ext uri="{FF2B5EF4-FFF2-40B4-BE49-F238E27FC236}">
                <a16:creationId xmlns:a16="http://schemas.microsoft.com/office/drawing/2014/main" id="{3EF711CF-DB89-4258-BB94-93AB89A3D2FC}"/>
              </a:ext>
            </a:extLst>
          </p:cNvPr>
          <p:cNvSpPr/>
          <p:nvPr/>
        </p:nvSpPr>
        <p:spPr>
          <a:xfrm flipV="1">
            <a:off x="159763" y="2037036"/>
            <a:ext cx="3842851" cy="4381679"/>
          </a:xfrm>
          <a:custGeom>
            <a:avLst/>
            <a:gdLst>
              <a:gd name="connsiteX0" fmla="*/ 0 w 12182846"/>
              <a:gd name="connsiteY0" fmla="*/ 2026160 h 2026160"/>
              <a:gd name="connsiteX1" fmla="*/ 0 w 12182846"/>
              <a:gd name="connsiteY1" fmla="*/ 0 h 2026160"/>
              <a:gd name="connsiteX2" fmla="*/ 12182847 w 12182846"/>
              <a:gd name="connsiteY2" fmla="*/ 0 h 2026160"/>
              <a:gd name="connsiteX3" fmla="*/ 12182847 w 12182846"/>
              <a:gd name="connsiteY3" fmla="*/ 2026160 h 20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2846" h="2026160">
                <a:moveTo>
                  <a:pt x="0" y="2026160"/>
                </a:moveTo>
                <a:lnTo>
                  <a:pt x="0" y="0"/>
                </a:lnTo>
                <a:lnTo>
                  <a:pt x="12182847" y="0"/>
                </a:lnTo>
                <a:lnTo>
                  <a:pt x="12182847" y="2026160"/>
                </a:lnTo>
              </a:path>
            </a:pathLst>
          </a:custGeom>
          <a:noFill/>
          <a:ln w="15875" cap="flat">
            <a:solidFill>
              <a:srgbClr val="0070D6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1A299D6-F2F3-40B7-E603-E7E06BEE57F8}"/>
              </a:ext>
            </a:extLst>
          </p:cNvPr>
          <p:cNvGrpSpPr/>
          <p:nvPr/>
        </p:nvGrpSpPr>
        <p:grpSpPr>
          <a:xfrm>
            <a:off x="321885" y="5253983"/>
            <a:ext cx="2309792" cy="405557"/>
            <a:chOff x="595305" y="5178404"/>
            <a:chExt cx="2309792" cy="40555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9EA8DFD-DD42-60BF-3567-81F124886C82}"/>
                </a:ext>
              </a:extLst>
            </p:cNvPr>
            <p:cNvGrpSpPr/>
            <p:nvPr/>
          </p:nvGrpSpPr>
          <p:grpSpPr>
            <a:xfrm>
              <a:off x="595305" y="5178404"/>
              <a:ext cx="1112005" cy="184666"/>
              <a:chOff x="595305" y="5111729"/>
              <a:chExt cx="1112005" cy="18466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B22F5A-C66E-F7D8-0546-C36BA40802C1}"/>
                  </a:ext>
                </a:extLst>
              </p:cNvPr>
              <p:cNvSpPr txBox="1"/>
              <p:nvPr/>
            </p:nvSpPr>
            <p:spPr>
              <a:xfrm>
                <a:off x="787186" y="5111729"/>
                <a:ext cx="92012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Pretendard" panose="02000503000000020004" pitchFamily="2" charset="-127"/>
                  </a:rPr>
                  <a:t>위치 정보 입력 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80A43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8FEC7F35-1D99-5C96-E1DE-C0DFD2488485}"/>
                  </a:ext>
                </a:extLst>
              </p:cNvPr>
              <p:cNvGrpSpPr/>
              <p:nvPr/>
            </p:nvGrpSpPr>
            <p:grpSpPr>
              <a:xfrm>
                <a:off x="595305" y="5141119"/>
                <a:ext cx="136112" cy="136112"/>
                <a:chOff x="2588000" y="4638831"/>
                <a:chExt cx="147450" cy="147450"/>
              </a:xfrm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32CCB3E-097B-7794-3BA1-CBF8178B5FC3}"/>
                    </a:ext>
                  </a:extLst>
                </p:cNvPr>
                <p:cNvSpPr/>
                <p:nvPr/>
              </p:nvSpPr>
              <p:spPr>
                <a:xfrm>
                  <a:off x="2588000" y="4638831"/>
                  <a:ext cx="147450" cy="147450"/>
                </a:xfrm>
                <a:prstGeom prst="ellipse">
                  <a:avLst/>
                </a:prstGeom>
                <a:solidFill>
                  <a:srgbClr val="51A2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30" name="그래픽 384">
                  <a:extLst>
                    <a:ext uri="{FF2B5EF4-FFF2-40B4-BE49-F238E27FC236}">
                      <a16:creationId xmlns:a16="http://schemas.microsoft.com/office/drawing/2014/main" id="{2837948F-FD40-D6B8-59E7-9EFE824849CA}"/>
                    </a:ext>
                  </a:extLst>
                </p:cNvPr>
                <p:cNvSpPr/>
                <p:nvPr/>
              </p:nvSpPr>
              <p:spPr>
                <a:xfrm>
                  <a:off x="2638832" y="4676774"/>
                  <a:ext cx="60076" cy="71564"/>
                </a:xfrm>
                <a:custGeom>
                  <a:avLst/>
                  <a:gdLst>
                    <a:gd name="connsiteX0" fmla="*/ 565 w 117283"/>
                    <a:gd name="connsiteY0" fmla="*/ 134458 h 139714"/>
                    <a:gd name="connsiteX1" fmla="*/ 42249 w 117283"/>
                    <a:gd name="connsiteY1" fmla="*/ 69849 h 139714"/>
                    <a:gd name="connsiteX2" fmla="*/ 565 w 117283"/>
                    <a:gd name="connsiteY2" fmla="*/ 5250 h 139714"/>
                    <a:gd name="connsiteX3" fmla="*/ 5111 w 117283"/>
                    <a:gd name="connsiteY3" fmla="*/ 476 h 139714"/>
                    <a:gd name="connsiteX4" fmla="*/ 113561 w 117283"/>
                    <a:gd name="connsiteY4" fmla="*/ 62857 h 139714"/>
                    <a:gd name="connsiteX5" fmla="*/ 113561 w 117283"/>
                    <a:gd name="connsiteY5" fmla="*/ 76861 h 139714"/>
                    <a:gd name="connsiteX6" fmla="*/ 5101 w 117283"/>
                    <a:gd name="connsiteY6" fmla="*/ 139242 h 139714"/>
                    <a:gd name="connsiteX7" fmla="*/ 565 w 117283"/>
                    <a:gd name="connsiteY7" fmla="*/ 134458 h 139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283" h="139714">
                      <a:moveTo>
                        <a:pt x="565" y="134458"/>
                      </a:moveTo>
                      <a:lnTo>
                        <a:pt x="42249" y="69849"/>
                      </a:lnTo>
                      <a:lnTo>
                        <a:pt x="565" y="5250"/>
                      </a:lnTo>
                      <a:cubicBezTo>
                        <a:pt x="-1364" y="2267"/>
                        <a:pt x="2027" y="-1304"/>
                        <a:pt x="5111" y="476"/>
                      </a:cubicBezTo>
                      <a:lnTo>
                        <a:pt x="113561" y="62857"/>
                      </a:lnTo>
                      <a:cubicBezTo>
                        <a:pt x="118524" y="66209"/>
                        <a:pt x="118524" y="73509"/>
                        <a:pt x="113561" y="76861"/>
                      </a:cubicBezTo>
                      <a:lnTo>
                        <a:pt x="5101" y="139242"/>
                      </a:lnTo>
                      <a:cubicBezTo>
                        <a:pt x="2018" y="141012"/>
                        <a:pt x="-1364" y="137452"/>
                        <a:pt x="565" y="1344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BE8E3AE-EDA3-241E-B43B-28C757BF0DF6}"/>
                </a:ext>
              </a:extLst>
            </p:cNvPr>
            <p:cNvGrpSpPr/>
            <p:nvPr/>
          </p:nvGrpSpPr>
          <p:grpSpPr>
            <a:xfrm>
              <a:off x="796979" y="5418338"/>
              <a:ext cx="2108118" cy="165623"/>
              <a:chOff x="654104" y="5404051"/>
              <a:chExt cx="2108118" cy="16562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CA237E-53BC-3A9A-B4FE-8E8800990474}"/>
                  </a:ext>
                </a:extLst>
              </p:cNvPr>
              <p:cNvSpPr txBox="1"/>
              <p:nvPr/>
            </p:nvSpPr>
            <p:spPr>
              <a:xfrm>
                <a:off x="784116" y="5404051"/>
                <a:ext cx="1978106" cy="165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  <a:spcAft>
                    <a:spcPts val="200"/>
                  </a:spcAft>
                </a:pPr>
                <a:r>
                  <a:rPr lang="ko-KR" altLang="en-US" sz="10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75000"/>
                      </a:schemeClr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Pretendard Medium" panose="02000603000000020004" pitchFamily="2" charset="-127"/>
                  </a:rPr>
                  <a:t>주소 검색 후 도로명 주소 및 지번 입력</a:t>
                </a:r>
                <a:endPara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80A43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6353C4DB-DC5B-CF98-B714-6E4E1E7A9726}"/>
                  </a:ext>
                </a:extLst>
              </p:cNvPr>
              <p:cNvSpPr/>
              <p:nvPr/>
            </p:nvSpPr>
            <p:spPr>
              <a:xfrm>
                <a:off x="654104" y="5453669"/>
                <a:ext cx="86466" cy="71068"/>
              </a:xfrm>
              <a:custGeom>
                <a:avLst/>
                <a:gdLst>
                  <a:gd name="connsiteX0" fmla="*/ 821246 w 896969"/>
                  <a:gd name="connsiteY0" fmla="*/ 0 h 737235"/>
                  <a:gd name="connsiteX1" fmla="*/ 767620 w 896969"/>
                  <a:gd name="connsiteY1" fmla="*/ 22193 h 737235"/>
                  <a:gd name="connsiteX2" fmla="*/ 235744 w 896969"/>
                  <a:gd name="connsiteY2" fmla="*/ 554165 h 737235"/>
                  <a:gd name="connsiteX3" fmla="*/ 129445 w 896969"/>
                  <a:gd name="connsiteY3" fmla="*/ 447866 h 737235"/>
                  <a:gd name="connsiteX4" fmla="*/ 75819 w 896969"/>
                  <a:gd name="connsiteY4" fmla="*/ 425672 h 737235"/>
                  <a:gd name="connsiteX5" fmla="*/ 75819 w 896969"/>
                  <a:gd name="connsiteY5" fmla="*/ 425672 h 737235"/>
                  <a:gd name="connsiteX6" fmla="*/ 22193 w 896969"/>
                  <a:gd name="connsiteY6" fmla="*/ 447866 h 737235"/>
                  <a:gd name="connsiteX7" fmla="*/ 0 w 896969"/>
                  <a:gd name="connsiteY7" fmla="*/ 501491 h 737235"/>
                  <a:gd name="connsiteX8" fmla="*/ 22193 w 896969"/>
                  <a:gd name="connsiteY8" fmla="*/ 555117 h 737235"/>
                  <a:gd name="connsiteX9" fmla="*/ 182118 w 896969"/>
                  <a:gd name="connsiteY9" fmla="*/ 715042 h 737235"/>
                  <a:gd name="connsiteX10" fmla="*/ 235649 w 896969"/>
                  <a:gd name="connsiteY10" fmla="*/ 737235 h 737235"/>
                  <a:gd name="connsiteX11" fmla="*/ 289274 w 896969"/>
                  <a:gd name="connsiteY11" fmla="*/ 715042 h 737235"/>
                  <a:gd name="connsiteX12" fmla="*/ 874776 w 896969"/>
                  <a:gd name="connsiteY12" fmla="*/ 129540 h 737235"/>
                  <a:gd name="connsiteX13" fmla="*/ 896969 w 896969"/>
                  <a:gd name="connsiteY13" fmla="*/ 75914 h 737235"/>
                  <a:gd name="connsiteX14" fmla="*/ 874776 w 896969"/>
                  <a:gd name="connsiteY14" fmla="*/ 22289 h 737235"/>
                  <a:gd name="connsiteX15" fmla="*/ 821246 w 896969"/>
                  <a:gd name="connsiteY15" fmla="*/ 0 h 73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969" h="737235">
                    <a:moveTo>
                      <a:pt x="821246" y="0"/>
                    </a:moveTo>
                    <a:cubicBezTo>
                      <a:pt x="800957" y="0"/>
                      <a:pt x="782003" y="7906"/>
                      <a:pt x="767620" y="22193"/>
                    </a:cubicBezTo>
                    <a:lnTo>
                      <a:pt x="235744" y="554165"/>
                    </a:lnTo>
                    <a:lnTo>
                      <a:pt x="129445" y="447866"/>
                    </a:lnTo>
                    <a:cubicBezTo>
                      <a:pt x="115157" y="433578"/>
                      <a:pt x="96107" y="425672"/>
                      <a:pt x="75819" y="425672"/>
                    </a:cubicBezTo>
                    <a:cubicBezTo>
                      <a:pt x="75819" y="425672"/>
                      <a:pt x="75819" y="425672"/>
                      <a:pt x="75819" y="425672"/>
                    </a:cubicBezTo>
                    <a:cubicBezTo>
                      <a:pt x="55531" y="425672"/>
                      <a:pt x="36481" y="433578"/>
                      <a:pt x="22193" y="447866"/>
                    </a:cubicBezTo>
                    <a:cubicBezTo>
                      <a:pt x="7906" y="462153"/>
                      <a:pt x="0" y="481203"/>
                      <a:pt x="0" y="501491"/>
                    </a:cubicBezTo>
                    <a:cubicBezTo>
                      <a:pt x="0" y="521684"/>
                      <a:pt x="7906" y="540734"/>
                      <a:pt x="22193" y="555117"/>
                    </a:cubicBezTo>
                    <a:lnTo>
                      <a:pt x="182118" y="715042"/>
                    </a:lnTo>
                    <a:cubicBezTo>
                      <a:pt x="196406" y="729329"/>
                      <a:pt x="215456" y="737235"/>
                      <a:pt x="235649" y="737235"/>
                    </a:cubicBezTo>
                    <a:cubicBezTo>
                      <a:pt x="255842" y="737235"/>
                      <a:pt x="274892" y="729329"/>
                      <a:pt x="289274" y="715042"/>
                    </a:cubicBezTo>
                    <a:lnTo>
                      <a:pt x="874776" y="129540"/>
                    </a:lnTo>
                    <a:cubicBezTo>
                      <a:pt x="889064" y="115252"/>
                      <a:pt x="896969" y="96202"/>
                      <a:pt x="896969" y="75914"/>
                    </a:cubicBezTo>
                    <a:cubicBezTo>
                      <a:pt x="896969" y="55626"/>
                      <a:pt x="889064" y="36671"/>
                      <a:pt x="874776" y="22289"/>
                    </a:cubicBezTo>
                    <a:cubicBezTo>
                      <a:pt x="860489" y="7906"/>
                      <a:pt x="841439" y="0"/>
                      <a:pt x="821246" y="0"/>
                    </a:cubicBezTo>
                    <a:close/>
                  </a:path>
                </a:pathLst>
              </a:custGeom>
              <a:solidFill>
                <a:srgbClr val="0048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B429D6B-80F5-FA1C-49C6-E264A7CA8F36}"/>
              </a:ext>
            </a:extLst>
          </p:cNvPr>
          <p:cNvGrpSpPr/>
          <p:nvPr/>
        </p:nvGrpSpPr>
        <p:grpSpPr>
          <a:xfrm flipV="1">
            <a:off x="159763" y="1463953"/>
            <a:ext cx="442106" cy="481286"/>
            <a:chOff x="1886026" y="1275540"/>
            <a:chExt cx="1874293" cy="2040394"/>
          </a:xfrm>
        </p:grpSpPr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556F597E-50E2-1030-6985-7A5C077F7AE0}"/>
                </a:ext>
              </a:extLst>
            </p:cNvPr>
            <p:cNvSpPr/>
            <p:nvPr/>
          </p:nvSpPr>
          <p:spPr>
            <a:xfrm>
              <a:off x="1886026" y="1275540"/>
              <a:ext cx="1874293" cy="2040394"/>
            </a:xfrm>
            <a:custGeom>
              <a:avLst/>
              <a:gdLst>
                <a:gd name="connsiteX0" fmla="*/ 6298066 w 6298065"/>
                <a:gd name="connsiteY0" fmla="*/ 6856203 h 6856202"/>
                <a:gd name="connsiteX1" fmla="*/ 0 w 6298065"/>
                <a:gd name="connsiteY1" fmla="*/ 6856203 h 6856202"/>
                <a:gd name="connsiteX2" fmla="*/ 0 w 6298065"/>
                <a:gd name="connsiteY2" fmla="*/ 0 h 6856202"/>
                <a:gd name="connsiteX3" fmla="*/ 1331513 w 6298065"/>
                <a:gd name="connsiteY3" fmla="*/ 0 h 685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8065" h="6856202">
                  <a:moveTo>
                    <a:pt x="6298066" y="6856203"/>
                  </a:moveTo>
                  <a:lnTo>
                    <a:pt x="0" y="6856203"/>
                  </a:lnTo>
                  <a:lnTo>
                    <a:pt x="0" y="0"/>
                  </a:lnTo>
                  <a:lnTo>
                    <a:pt x="1331513" y="0"/>
                  </a:lnTo>
                  <a:close/>
                </a:path>
              </a:pathLst>
            </a:custGeom>
            <a:solidFill>
              <a:srgbClr val="FFFFFF">
                <a:alpha val="17000"/>
              </a:srgbClr>
            </a:solidFill>
            <a:ln w="4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8FB60FB2-3C00-5964-6CF5-44B27C4BE411}"/>
                </a:ext>
              </a:extLst>
            </p:cNvPr>
            <p:cNvSpPr/>
            <p:nvPr/>
          </p:nvSpPr>
          <p:spPr>
            <a:xfrm>
              <a:off x="1886026" y="1275540"/>
              <a:ext cx="1046807" cy="2040394"/>
            </a:xfrm>
            <a:custGeom>
              <a:avLst/>
              <a:gdLst>
                <a:gd name="connsiteX0" fmla="*/ 3517517 w 3517516"/>
                <a:gd name="connsiteY0" fmla="*/ 0 h 6856202"/>
                <a:gd name="connsiteX1" fmla="*/ 0 w 3517516"/>
                <a:gd name="connsiteY1" fmla="*/ 0 h 6856202"/>
                <a:gd name="connsiteX2" fmla="*/ 0 w 3517516"/>
                <a:gd name="connsiteY2" fmla="*/ 6856203 h 6856202"/>
                <a:gd name="connsiteX3" fmla="*/ 743642 w 3517516"/>
                <a:gd name="connsiteY3" fmla="*/ 6856203 h 685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516" h="6856202">
                  <a:moveTo>
                    <a:pt x="3517517" y="0"/>
                  </a:moveTo>
                  <a:lnTo>
                    <a:pt x="0" y="0"/>
                  </a:lnTo>
                  <a:lnTo>
                    <a:pt x="0" y="6856203"/>
                  </a:lnTo>
                  <a:lnTo>
                    <a:pt x="743642" y="6856203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4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AC3960B6-92F1-1A70-E4F5-45A546EF6EDF}"/>
              </a:ext>
            </a:extLst>
          </p:cNvPr>
          <p:cNvGrpSpPr/>
          <p:nvPr/>
        </p:nvGrpSpPr>
        <p:grpSpPr>
          <a:xfrm>
            <a:off x="321885" y="5799800"/>
            <a:ext cx="2337043" cy="405557"/>
            <a:chOff x="595305" y="5178404"/>
            <a:chExt cx="2337043" cy="405557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CC0FAB14-B124-2017-FF08-5855EE0C676F}"/>
                </a:ext>
              </a:extLst>
            </p:cNvPr>
            <p:cNvGrpSpPr/>
            <p:nvPr/>
          </p:nvGrpSpPr>
          <p:grpSpPr>
            <a:xfrm>
              <a:off x="595305" y="5178404"/>
              <a:ext cx="1546419" cy="184666"/>
              <a:chOff x="595305" y="5111729"/>
              <a:chExt cx="1546419" cy="184666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725FC86-A942-D466-ACAD-FD1544F6759E}"/>
                  </a:ext>
                </a:extLst>
              </p:cNvPr>
              <p:cNvSpPr txBox="1"/>
              <p:nvPr/>
            </p:nvSpPr>
            <p:spPr>
              <a:xfrm>
                <a:off x="787186" y="5111729"/>
                <a:ext cx="135453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Pretendard" panose="02000503000000020004" pitchFamily="2" charset="-127"/>
                  </a:rPr>
                  <a:t>건물 및 필지 정보 입력</a:t>
                </a:r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794A8586-2B00-EC9C-CC6A-E97F2FA8D06B}"/>
                  </a:ext>
                </a:extLst>
              </p:cNvPr>
              <p:cNvGrpSpPr/>
              <p:nvPr/>
            </p:nvGrpSpPr>
            <p:grpSpPr>
              <a:xfrm>
                <a:off x="595305" y="5141119"/>
                <a:ext cx="136112" cy="136112"/>
                <a:chOff x="2588000" y="4638831"/>
                <a:chExt cx="147450" cy="147450"/>
              </a:xfrm>
            </p:grpSpPr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440851AF-7210-C231-EF0C-AFE0E18C5059}"/>
                    </a:ext>
                  </a:extLst>
                </p:cNvPr>
                <p:cNvSpPr/>
                <p:nvPr/>
              </p:nvSpPr>
              <p:spPr>
                <a:xfrm>
                  <a:off x="2588000" y="4638831"/>
                  <a:ext cx="147450" cy="147450"/>
                </a:xfrm>
                <a:prstGeom prst="ellipse">
                  <a:avLst/>
                </a:prstGeom>
                <a:solidFill>
                  <a:srgbClr val="51A2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89" name="그래픽 384">
                  <a:extLst>
                    <a:ext uri="{FF2B5EF4-FFF2-40B4-BE49-F238E27FC236}">
                      <a16:creationId xmlns:a16="http://schemas.microsoft.com/office/drawing/2014/main" id="{2DAF8FCC-8A3A-4893-827E-2E3AF3341505}"/>
                    </a:ext>
                  </a:extLst>
                </p:cNvPr>
                <p:cNvSpPr/>
                <p:nvPr/>
              </p:nvSpPr>
              <p:spPr>
                <a:xfrm>
                  <a:off x="2638832" y="4676774"/>
                  <a:ext cx="60076" cy="71564"/>
                </a:xfrm>
                <a:custGeom>
                  <a:avLst/>
                  <a:gdLst>
                    <a:gd name="connsiteX0" fmla="*/ 565 w 117283"/>
                    <a:gd name="connsiteY0" fmla="*/ 134458 h 139714"/>
                    <a:gd name="connsiteX1" fmla="*/ 42249 w 117283"/>
                    <a:gd name="connsiteY1" fmla="*/ 69849 h 139714"/>
                    <a:gd name="connsiteX2" fmla="*/ 565 w 117283"/>
                    <a:gd name="connsiteY2" fmla="*/ 5250 h 139714"/>
                    <a:gd name="connsiteX3" fmla="*/ 5111 w 117283"/>
                    <a:gd name="connsiteY3" fmla="*/ 476 h 139714"/>
                    <a:gd name="connsiteX4" fmla="*/ 113561 w 117283"/>
                    <a:gd name="connsiteY4" fmla="*/ 62857 h 139714"/>
                    <a:gd name="connsiteX5" fmla="*/ 113561 w 117283"/>
                    <a:gd name="connsiteY5" fmla="*/ 76861 h 139714"/>
                    <a:gd name="connsiteX6" fmla="*/ 5101 w 117283"/>
                    <a:gd name="connsiteY6" fmla="*/ 139242 h 139714"/>
                    <a:gd name="connsiteX7" fmla="*/ 565 w 117283"/>
                    <a:gd name="connsiteY7" fmla="*/ 134458 h 139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283" h="139714">
                      <a:moveTo>
                        <a:pt x="565" y="134458"/>
                      </a:moveTo>
                      <a:lnTo>
                        <a:pt x="42249" y="69849"/>
                      </a:lnTo>
                      <a:lnTo>
                        <a:pt x="565" y="5250"/>
                      </a:lnTo>
                      <a:cubicBezTo>
                        <a:pt x="-1364" y="2267"/>
                        <a:pt x="2027" y="-1304"/>
                        <a:pt x="5111" y="476"/>
                      </a:cubicBezTo>
                      <a:lnTo>
                        <a:pt x="113561" y="62857"/>
                      </a:lnTo>
                      <a:cubicBezTo>
                        <a:pt x="118524" y="66209"/>
                        <a:pt x="118524" y="73509"/>
                        <a:pt x="113561" y="76861"/>
                      </a:cubicBezTo>
                      <a:lnTo>
                        <a:pt x="5101" y="139242"/>
                      </a:lnTo>
                      <a:cubicBezTo>
                        <a:pt x="2018" y="141012"/>
                        <a:pt x="-1364" y="137452"/>
                        <a:pt x="565" y="1344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AEEBA377-4B37-F6F2-A7C0-297F55921D16}"/>
                </a:ext>
              </a:extLst>
            </p:cNvPr>
            <p:cNvGrpSpPr/>
            <p:nvPr/>
          </p:nvGrpSpPr>
          <p:grpSpPr>
            <a:xfrm>
              <a:off x="796979" y="5418338"/>
              <a:ext cx="2135369" cy="165623"/>
              <a:chOff x="654104" y="5404051"/>
              <a:chExt cx="2135369" cy="165623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12DAF2-77C7-8E67-8F89-87E2FC2F2EDE}"/>
                  </a:ext>
                </a:extLst>
              </p:cNvPr>
              <p:cNvSpPr txBox="1"/>
              <p:nvPr/>
            </p:nvSpPr>
            <p:spPr>
              <a:xfrm>
                <a:off x="784116" y="5404051"/>
                <a:ext cx="2005357" cy="165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spcAft>
                    <a:spcPts val="200"/>
                  </a:spcAft>
                  <a:defRPr sz="105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7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ko-KR" altLang="en-US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용도</a:t>
                </a:r>
                <a:r>
                  <a:rPr lang="en-US" altLang="ko-KR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, </a:t>
                </a:r>
                <a:r>
                  <a:rPr lang="ko-KR" altLang="en-US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구조</a:t>
                </a:r>
                <a:r>
                  <a:rPr lang="en-US" altLang="ko-KR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, </a:t>
                </a:r>
                <a:r>
                  <a:rPr lang="ko-KR" altLang="en-US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승인일자</a:t>
                </a:r>
                <a:r>
                  <a:rPr lang="en-US" altLang="ko-KR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, </a:t>
                </a:r>
                <a:r>
                  <a:rPr lang="ko-KR" altLang="en-US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연면적 정보 입력</a:t>
                </a:r>
                <a:endParaRPr lang="en-US" altLang="ko-KR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6218FCE6-836B-1435-8067-0835BFA27BA9}"/>
                  </a:ext>
                </a:extLst>
              </p:cNvPr>
              <p:cNvSpPr/>
              <p:nvPr/>
            </p:nvSpPr>
            <p:spPr>
              <a:xfrm>
                <a:off x="654104" y="5453669"/>
                <a:ext cx="86466" cy="71068"/>
              </a:xfrm>
              <a:custGeom>
                <a:avLst/>
                <a:gdLst>
                  <a:gd name="connsiteX0" fmla="*/ 821246 w 896969"/>
                  <a:gd name="connsiteY0" fmla="*/ 0 h 737235"/>
                  <a:gd name="connsiteX1" fmla="*/ 767620 w 896969"/>
                  <a:gd name="connsiteY1" fmla="*/ 22193 h 737235"/>
                  <a:gd name="connsiteX2" fmla="*/ 235744 w 896969"/>
                  <a:gd name="connsiteY2" fmla="*/ 554165 h 737235"/>
                  <a:gd name="connsiteX3" fmla="*/ 129445 w 896969"/>
                  <a:gd name="connsiteY3" fmla="*/ 447866 h 737235"/>
                  <a:gd name="connsiteX4" fmla="*/ 75819 w 896969"/>
                  <a:gd name="connsiteY4" fmla="*/ 425672 h 737235"/>
                  <a:gd name="connsiteX5" fmla="*/ 75819 w 896969"/>
                  <a:gd name="connsiteY5" fmla="*/ 425672 h 737235"/>
                  <a:gd name="connsiteX6" fmla="*/ 22193 w 896969"/>
                  <a:gd name="connsiteY6" fmla="*/ 447866 h 737235"/>
                  <a:gd name="connsiteX7" fmla="*/ 0 w 896969"/>
                  <a:gd name="connsiteY7" fmla="*/ 501491 h 737235"/>
                  <a:gd name="connsiteX8" fmla="*/ 22193 w 896969"/>
                  <a:gd name="connsiteY8" fmla="*/ 555117 h 737235"/>
                  <a:gd name="connsiteX9" fmla="*/ 182118 w 896969"/>
                  <a:gd name="connsiteY9" fmla="*/ 715042 h 737235"/>
                  <a:gd name="connsiteX10" fmla="*/ 235649 w 896969"/>
                  <a:gd name="connsiteY10" fmla="*/ 737235 h 737235"/>
                  <a:gd name="connsiteX11" fmla="*/ 289274 w 896969"/>
                  <a:gd name="connsiteY11" fmla="*/ 715042 h 737235"/>
                  <a:gd name="connsiteX12" fmla="*/ 874776 w 896969"/>
                  <a:gd name="connsiteY12" fmla="*/ 129540 h 737235"/>
                  <a:gd name="connsiteX13" fmla="*/ 896969 w 896969"/>
                  <a:gd name="connsiteY13" fmla="*/ 75914 h 737235"/>
                  <a:gd name="connsiteX14" fmla="*/ 874776 w 896969"/>
                  <a:gd name="connsiteY14" fmla="*/ 22289 h 737235"/>
                  <a:gd name="connsiteX15" fmla="*/ 821246 w 896969"/>
                  <a:gd name="connsiteY15" fmla="*/ 0 h 73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969" h="737235">
                    <a:moveTo>
                      <a:pt x="821246" y="0"/>
                    </a:moveTo>
                    <a:cubicBezTo>
                      <a:pt x="800957" y="0"/>
                      <a:pt x="782003" y="7906"/>
                      <a:pt x="767620" y="22193"/>
                    </a:cubicBezTo>
                    <a:lnTo>
                      <a:pt x="235744" y="554165"/>
                    </a:lnTo>
                    <a:lnTo>
                      <a:pt x="129445" y="447866"/>
                    </a:lnTo>
                    <a:cubicBezTo>
                      <a:pt x="115157" y="433578"/>
                      <a:pt x="96107" y="425672"/>
                      <a:pt x="75819" y="425672"/>
                    </a:cubicBezTo>
                    <a:cubicBezTo>
                      <a:pt x="75819" y="425672"/>
                      <a:pt x="75819" y="425672"/>
                      <a:pt x="75819" y="425672"/>
                    </a:cubicBezTo>
                    <a:cubicBezTo>
                      <a:pt x="55531" y="425672"/>
                      <a:pt x="36481" y="433578"/>
                      <a:pt x="22193" y="447866"/>
                    </a:cubicBezTo>
                    <a:cubicBezTo>
                      <a:pt x="7906" y="462153"/>
                      <a:pt x="0" y="481203"/>
                      <a:pt x="0" y="501491"/>
                    </a:cubicBezTo>
                    <a:cubicBezTo>
                      <a:pt x="0" y="521684"/>
                      <a:pt x="7906" y="540734"/>
                      <a:pt x="22193" y="555117"/>
                    </a:cubicBezTo>
                    <a:lnTo>
                      <a:pt x="182118" y="715042"/>
                    </a:lnTo>
                    <a:cubicBezTo>
                      <a:pt x="196406" y="729329"/>
                      <a:pt x="215456" y="737235"/>
                      <a:pt x="235649" y="737235"/>
                    </a:cubicBezTo>
                    <a:cubicBezTo>
                      <a:pt x="255842" y="737235"/>
                      <a:pt x="274892" y="729329"/>
                      <a:pt x="289274" y="715042"/>
                    </a:cubicBezTo>
                    <a:lnTo>
                      <a:pt x="874776" y="129540"/>
                    </a:lnTo>
                    <a:cubicBezTo>
                      <a:pt x="889064" y="115252"/>
                      <a:pt x="896969" y="96202"/>
                      <a:pt x="896969" y="75914"/>
                    </a:cubicBezTo>
                    <a:cubicBezTo>
                      <a:pt x="896969" y="55626"/>
                      <a:pt x="889064" y="36671"/>
                      <a:pt x="874776" y="22289"/>
                    </a:cubicBezTo>
                    <a:cubicBezTo>
                      <a:pt x="860489" y="7906"/>
                      <a:pt x="841439" y="0"/>
                      <a:pt x="821246" y="0"/>
                    </a:cubicBezTo>
                    <a:close/>
                  </a:path>
                </a:pathLst>
              </a:custGeom>
              <a:solidFill>
                <a:srgbClr val="0048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pic>
        <p:nvPicPr>
          <p:cNvPr id="104" name="그림 103">
            <a:extLst>
              <a:ext uri="{FF2B5EF4-FFF2-40B4-BE49-F238E27FC236}">
                <a16:creationId xmlns:a16="http://schemas.microsoft.com/office/drawing/2014/main" id="{077267E7-A429-2C13-968E-CE4560DF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2"/>
          <a:stretch/>
        </p:blipFill>
        <p:spPr>
          <a:xfrm>
            <a:off x="457997" y="2354943"/>
            <a:ext cx="3126305" cy="2342293"/>
          </a:xfrm>
          <a:prstGeom prst="rect">
            <a:avLst/>
          </a:prstGeom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BAF7077-A5A4-9177-51D5-0B3C772DB575}"/>
              </a:ext>
            </a:extLst>
          </p:cNvPr>
          <p:cNvSpPr/>
          <p:nvPr/>
        </p:nvSpPr>
        <p:spPr>
          <a:xfrm>
            <a:off x="4250679" y="1463953"/>
            <a:ext cx="3834428" cy="481286"/>
          </a:xfrm>
          <a:prstGeom prst="rect">
            <a:avLst/>
          </a:prstGeom>
          <a:solidFill>
            <a:srgbClr val="0070D6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041FBC-9410-6117-070C-A8625537C579}"/>
              </a:ext>
            </a:extLst>
          </p:cNvPr>
          <p:cNvSpPr/>
          <p:nvPr/>
        </p:nvSpPr>
        <p:spPr>
          <a:xfrm>
            <a:off x="4250678" y="5127127"/>
            <a:ext cx="3842851" cy="1291588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108" name="그래픽 17">
            <a:extLst>
              <a:ext uri="{FF2B5EF4-FFF2-40B4-BE49-F238E27FC236}">
                <a16:creationId xmlns:a16="http://schemas.microsoft.com/office/drawing/2014/main" id="{A464A969-FCF2-B7E4-F2CF-4AADC12EBF1E}"/>
              </a:ext>
            </a:extLst>
          </p:cNvPr>
          <p:cNvSpPr/>
          <p:nvPr/>
        </p:nvSpPr>
        <p:spPr>
          <a:xfrm flipV="1">
            <a:off x="4250678" y="2037036"/>
            <a:ext cx="3842851" cy="4381679"/>
          </a:xfrm>
          <a:custGeom>
            <a:avLst/>
            <a:gdLst>
              <a:gd name="connsiteX0" fmla="*/ 0 w 12182846"/>
              <a:gd name="connsiteY0" fmla="*/ 2026160 h 2026160"/>
              <a:gd name="connsiteX1" fmla="*/ 0 w 12182846"/>
              <a:gd name="connsiteY1" fmla="*/ 0 h 2026160"/>
              <a:gd name="connsiteX2" fmla="*/ 12182847 w 12182846"/>
              <a:gd name="connsiteY2" fmla="*/ 0 h 2026160"/>
              <a:gd name="connsiteX3" fmla="*/ 12182847 w 12182846"/>
              <a:gd name="connsiteY3" fmla="*/ 2026160 h 20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2846" h="2026160">
                <a:moveTo>
                  <a:pt x="0" y="2026160"/>
                </a:moveTo>
                <a:lnTo>
                  <a:pt x="0" y="0"/>
                </a:lnTo>
                <a:lnTo>
                  <a:pt x="12182847" y="0"/>
                </a:lnTo>
                <a:lnTo>
                  <a:pt x="12182847" y="2026160"/>
                </a:lnTo>
              </a:path>
            </a:pathLst>
          </a:custGeom>
          <a:noFill/>
          <a:ln w="15875" cap="flat">
            <a:solidFill>
              <a:srgbClr val="0070D6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C73E99CC-DC5F-C3F1-A041-833B9F4C1E38}"/>
              </a:ext>
            </a:extLst>
          </p:cNvPr>
          <p:cNvGrpSpPr/>
          <p:nvPr/>
        </p:nvGrpSpPr>
        <p:grpSpPr>
          <a:xfrm>
            <a:off x="4412800" y="5253983"/>
            <a:ext cx="3290829" cy="405557"/>
            <a:chOff x="595305" y="5178404"/>
            <a:chExt cx="3290829" cy="405557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57268B48-1B1B-1B20-59A4-9A533BC7BF7E}"/>
                </a:ext>
              </a:extLst>
            </p:cNvPr>
            <p:cNvGrpSpPr/>
            <p:nvPr/>
          </p:nvGrpSpPr>
          <p:grpSpPr>
            <a:xfrm>
              <a:off x="595305" y="5178404"/>
              <a:ext cx="2006480" cy="184666"/>
              <a:chOff x="595305" y="5111729"/>
              <a:chExt cx="2006480" cy="184666"/>
            </a:xfrm>
          </p:grpSpPr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C3A2C8F-3C44-3B88-9073-B342B490E7CE}"/>
                  </a:ext>
                </a:extLst>
              </p:cNvPr>
              <p:cNvSpPr txBox="1"/>
              <p:nvPr/>
            </p:nvSpPr>
            <p:spPr>
              <a:xfrm>
                <a:off x="787186" y="5111729"/>
                <a:ext cx="181459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Pretendard" panose="02000503000000020004" pitchFamily="2" charset="-127"/>
                  </a:rPr>
                  <a:t>태양광 패널 종류 및 개수 선택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80A43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565909C6-30E2-4FD6-4AE9-552438CA6B60}"/>
                  </a:ext>
                </a:extLst>
              </p:cNvPr>
              <p:cNvGrpSpPr/>
              <p:nvPr/>
            </p:nvGrpSpPr>
            <p:grpSpPr>
              <a:xfrm>
                <a:off x="595305" y="5141119"/>
                <a:ext cx="136112" cy="136112"/>
                <a:chOff x="2588000" y="4638831"/>
                <a:chExt cx="147450" cy="147450"/>
              </a:xfrm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4BBA68C-4B73-C90F-559F-A658CB94E153}"/>
                    </a:ext>
                  </a:extLst>
                </p:cNvPr>
                <p:cNvSpPr/>
                <p:nvPr/>
              </p:nvSpPr>
              <p:spPr>
                <a:xfrm>
                  <a:off x="2588000" y="4638831"/>
                  <a:ext cx="147450" cy="147450"/>
                </a:xfrm>
                <a:prstGeom prst="ellipse">
                  <a:avLst/>
                </a:prstGeom>
                <a:solidFill>
                  <a:srgbClr val="51A2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117" name="그래픽 384">
                  <a:extLst>
                    <a:ext uri="{FF2B5EF4-FFF2-40B4-BE49-F238E27FC236}">
                      <a16:creationId xmlns:a16="http://schemas.microsoft.com/office/drawing/2014/main" id="{828E0B6E-8C60-1007-5FD0-1DC3741D7705}"/>
                    </a:ext>
                  </a:extLst>
                </p:cNvPr>
                <p:cNvSpPr/>
                <p:nvPr/>
              </p:nvSpPr>
              <p:spPr>
                <a:xfrm>
                  <a:off x="2638832" y="4676774"/>
                  <a:ext cx="60076" cy="71564"/>
                </a:xfrm>
                <a:custGeom>
                  <a:avLst/>
                  <a:gdLst>
                    <a:gd name="connsiteX0" fmla="*/ 565 w 117283"/>
                    <a:gd name="connsiteY0" fmla="*/ 134458 h 139714"/>
                    <a:gd name="connsiteX1" fmla="*/ 42249 w 117283"/>
                    <a:gd name="connsiteY1" fmla="*/ 69849 h 139714"/>
                    <a:gd name="connsiteX2" fmla="*/ 565 w 117283"/>
                    <a:gd name="connsiteY2" fmla="*/ 5250 h 139714"/>
                    <a:gd name="connsiteX3" fmla="*/ 5111 w 117283"/>
                    <a:gd name="connsiteY3" fmla="*/ 476 h 139714"/>
                    <a:gd name="connsiteX4" fmla="*/ 113561 w 117283"/>
                    <a:gd name="connsiteY4" fmla="*/ 62857 h 139714"/>
                    <a:gd name="connsiteX5" fmla="*/ 113561 w 117283"/>
                    <a:gd name="connsiteY5" fmla="*/ 76861 h 139714"/>
                    <a:gd name="connsiteX6" fmla="*/ 5101 w 117283"/>
                    <a:gd name="connsiteY6" fmla="*/ 139242 h 139714"/>
                    <a:gd name="connsiteX7" fmla="*/ 565 w 117283"/>
                    <a:gd name="connsiteY7" fmla="*/ 134458 h 139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283" h="139714">
                      <a:moveTo>
                        <a:pt x="565" y="134458"/>
                      </a:moveTo>
                      <a:lnTo>
                        <a:pt x="42249" y="69849"/>
                      </a:lnTo>
                      <a:lnTo>
                        <a:pt x="565" y="5250"/>
                      </a:lnTo>
                      <a:cubicBezTo>
                        <a:pt x="-1364" y="2267"/>
                        <a:pt x="2027" y="-1304"/>
                        <a:pt x="5111" y="476"/>
                      </a:cubicBezTo>
                      <a:lnTo>
                        <a:pt x="113561" y="62857"/>
                      </a:lnTo>
                      <a:cubicBezTo>
                        <a:pt x="118524" y="66209"/>
                        <a:pt x="118524" y="73509"/>
                        <a:pt x="113561" y="76861"/>
                      </a:cubicBezTo>
                      <a:lnTo>
                        <a:pt x="5101" y="139242"/>
                      </a:lnTo>
                      <a:cubicBezTo>
                        <a:pt x="2018" y="141012"/>
                        <a:pt x="-1364" y="137452"/>
                        <a:pt x="565" y="1344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8534B197-0FA8-5536-861C-1E3FD2A37F30}"/>
                </a:ext>
              </a:extLst>
            </p:cNvPr>
            <p:cNvGrpSpPr/>
            <p:nvPr/>
          </p:nvGrpSpPr>
          <p:grpSpPr>
            <a:xfrm>
              <a:off x="796979" y="5418338"/>
              <a:ext cx="3089155" cy="165623"/>
              <a:chOff x="654104" y="5404051"/>
              <a:chExt cx="3089155" cy="165623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B759A77-2B31-2B2B-3AAD-E04AD5838344}"/>
                  </a:ext>
                </a:extLst>
              </p:cNvPr>
              <p:cNvSpPr txBox="1"/>
              <p:nvPr/>
            </p:nvSpPr>
            <p:spPr>
              <a:xfrm>
                <a:off x="784116" y="5404051"/>
                <a:ext cx="2959143" cy="165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  <a:spcAft>
                    <a:spcPts val="200"/>
                  </a:spcAft>
                </a:pPr>
                <a:r>
                  <a:rPr lang="ko-KR" altLang="en-US" sz="10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75000"/>
                      </a:schemeClr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Pretendard Medium" panose="02000603000000020004" pitchFamily="2" charset="-127"/>
                  </a:rPr>
                  <a:t>사용자가 설치하고자 하는 태양광 패널 종류와 개수 선택</a:t>
                </a:r>
                <a:endPara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80A43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6AFADF50-E498-B70F-3051-CC192ACEED94}"/>
                  </a:ext>
                </a:extLst>
              </p:cNvPr>
              <p:cNvSpPr/>
              <p:nvPr/>
            </p:nvSpPr>
            <p:spPr>
              <a:xfrm>
                <a:off x="654104" y="5453669"/>
                <a:ext cx="86466" cy="71068"/>
              </a:xfrm>
              <a:custGeom>
                <a:avLst/>
                <a:gdLst>
                  <a:gd name="connsiteX0" fmla="*/ 821246 w 896969"/>
                  <a:gd name="connsiteY0" fmla="*/ 0 h 737235"/>
                  <a:gd name="connsiteX1" fmla="*/ 767620 w 896969"/>
                  <a:gd name="connsiteY1" fmla="*/ 22193 h 737235"/>
                  <a:gd name="connsiteX2" fmla="*/ 235744 w 896969"/>
                  <a:gd name="connsiteY2" fmla="*/ 554165 h 737235"/>
                  <a:gd name="connsiteX3" fmla="*/ 129445 w 896969"/>
                  <a:gd name="connsiteY3" fmla="*/ 447866 h 737235"/>
                  <a:gd name="connsiteX4" fmla="*/ 75819 w 896969"/>
                  <a:gd name="connsiteY4" fmla="*/ 425672 h 737235"/>
                  <a:gd name="connsiteX5" fmla="*/ 75819 w 896969"/>
                  <a:gd name="connsiteY5" fmla="*/ 425672 h 737235"/>
                  <a:gd name="connsiteX6" fmla="*/ 22193 w 896969"/>
                  <a:gd name="connsiteY6" fmla="*/ 447866 h 737235"/>
                  <a:gd name="connsiteX7" fmla="*/ 0 w 896969"/>
                  <a:gd name="connsiteY7" fmla="*/ 501491 h 737235"/>
                  <a:gd name="connsiteX8" fmla="*/ 22193 w 896969"/>
                  <a:gd name="connsiteY8" fmla="*/ 555117 h 737235"/>
                  <a:gd name="connsiteX9" fmla="*/ 182118 w 896969"/>
                  <a:gd name="connsiteY9" fmla="*/ 715042 h 737235"/>
                  <a:gd name="connsiteX10" fmla="*/ 235649 w 896969"/>
                  <a:gd name="connsiteY10" fmla="*/ 737235 h 737235"/>
                  <a:gd name="connsiteX11" fmla="*/ 289274 w 896969"/>
                  <a:gd name="connsiteY11" fmla="*/ 715042 h 737235"/>
                  <a:gd name="connsiteX12" fmla="*/ 874776 w 896969"/>
                  <a:gd name="connsiteY12" fmla="*/ 129540 h 737235"/>
                  <a:gd name="connsiteX13" fmla="*/ 896969 w 896969"/>
                  <a:gd name="connsiteY13" fmla="*/ 75914 h 737235"/>
                  <a:gd name="connsiteX14" fmla="*/ 874776 w 896969"/>
                  <a:gd name="connsiteY14" fmla="*/ 22289 h 737235"/>
                  <a:gd name="connsiteX15" fmla="*/ 821246 w 896969"/>
                  <a:gd name="connsiteY15" fmla="*/ 0 h 73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969" h="737235">
                    <a:moveTo>
                      <a:pt x="821246" y="0"/>
                    </a:moveTo>
                    <a:cubicBezTo>
                      <a:pt x="800957" y="0"/>
                      <a:pt x="782003" y="7906"/>
                      <a:pt x="767620" y="22193"/>
                    </a:cubicBezTo>
                    <a:lnTo>
                      <a:pt x="235744" y="554165"/>
                    </a:lnTo>
                    <a:lnTo>
                      <a:pt x="129445" y="447866"/>
                    </a:lnTo>
                    <a:cubicBezTo>
                      <a:pt x="115157" y="433578"/>
                      <a:pt x="96107" y="425672"/>
                      <a:pt x="75819" y="425672"/>
                    </a:cubicBezTo>
                    <a:cubicBezTo>
                      <a:pt x="75819" y="425672"/>
                      <a:pt x="75819" y="425672"/>
                      <a:pt x="75819" y="425672"/>
                    </a:cubicBezTo>
                    <a:cubicBezTo>
                      <a:pt x="55531" y="425672"/>
                      <a:pt x="36481" y="433578"/>
                      <a:pt x="22193" y="447866"/>
                    </a:cubicBezTo>
                    <a:cubicBezTo>
                      <a:pt x="7906" y="462153"/>
                      <a:pt x="0" y="481203"/>
                      <a:pt x="0" y="501491"/>
                    </a:cubicBezTo>
                    <a:cubicBezTo>
                      <a:pt x="0" y="521684"/>
                      <a:pt x="7906" y="540734"/>
                      <a:pt x="22193" y="555117"/>
                    </a:cubicBezTo>
                    <a:lnTo>
                      <a:pt x="182118" y="715042"/>
                    </a:lnTo>
                    <a:cubicBezTo>
                      <a:pt x="196406" y="729329"/>
                      <a:pt x="215456" y="737235"/>
                      <a:pt x="235649" y="737235"/>
                    </a:cubicBezTo>
                    <a:cubicBezTo>
                      <a:pt x="255842" y="737235"/>
                      <a:pt x="274892" y="729329"/>
                      <a:pt x="289274" y="715042"/>
                    </a:cubicBezTo>
                    <a:lnTo>
                      <a:pt x="874776" y="129540"/>
                    </a:lnTo>
                    <a:cubicBezTo>
                      <a:pt x="889064" y="115252"/>
                      <a:pt x="896969" y="96202"/>
                      <a:pt x="896969" y="75914"/>
                    </a:cubicBezTo>
                    <a:cubicBezTo>
                      <a:pt x="896969" y="55626"/>
                      <a:pt x="889064" y="36671"/>
                      <a:pt x="874776" y="22289"/>
                    </a:cubicBezTo>
                    <a:cubicBezTo>
                      <a:pt x="860489" y="7906"/>
                      <a:pt x="841439" y="0"/>
                      <a:pt x="821246" y="0"/>
                    </a:cubicBezTo>
                    <a:close/>
                  </a:path>
                </a:pathLst>
              </a:custGeom>
              <a:solidFill>
                <a:srgbClr val="0048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6E2C54EE-8775-A0E2-5D80-8DFEA452FBB2}"/>
              </a:ext>
            </a:extLst>
          </p:cNvPr>
          <p:cNvGrpSpPr/>
          <p:nvPr/>
        </p:nvGrpSpPr>
        <p:grpSpPr>
          <a:xfrm flipV="1">
            <a:off x="4250678" y="1463953"/>
            <a:ext cx="442106" cy="481286"/>
            <a:chOff x="1886026" y="1275540"/>
            <a:chExt cx="1874293" cy="2040394"/>
          </a:xfrm>
        </p:grpSpPr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3BFB1254-D73D-6813-DB6E-247B156F6603}"/>
                </a:ext>
              </a:extLst>
            </p:cNvPr>
            <p:cNvSpPr/>
            <p:nvPr/>
          </p:nvSpPr>
          <p:spPr>
            <a:xfrm>
              <a:off x="1886026" y="1275540"/>
              <a:ext cx="1874293" cy="2040394"/>
            </a:xfrm>
            <a:custGeom>
              <a:avLst/>
              <a:gdLst>
                <a:gd name="connsiteX0" fmla="*/ 6298066 w 6298065"/>
                <a:gd name="connsiteY0" fmla="*/ 6856203 h 6856202"/>
                <a:gd name="connsiteX1" fmla="*/ 0 w 6298065"/>
                <a:gd name="connsiteY1" fmla="*/ 6856203 h 6856202"/>
                <a:gd name="connsiteX2" fmla="*/ 0 w 6298065"/>
                <a:gd name="connsiteY2" fmla="*/ 0 h 6856202"/>
                <a:gd name="connsiteX3" fmla="*/ 1331513 w 6298065"/>
                <a:gd name="connsiteY3" fmla="*/ 0 h 685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8065" h="6856202">
                  <a:moveTo>
                    <a:pt x="6298066" y="6856203"/>
                  </a:moveTo>
                  <a:lnTo>
                    <a:pt x="0" y="6856203"/>
                  </a:lnTo>
                  <a:lnTo>
                    <a:pt x="0" y="0"/>
                  </a:lnTo>
                  <a:lnTo>
                    <a:pt x="1331513" y="0"/>
                  </a:lnTo>
                  <a:close/>
                </a:path>
              </a:pathLst>
            </a:custGeom>
            <a:solidFill>
              <a:srgbClr val="FFFFFF">
                <a:alpha val="17000"/>
              </a:srgbClr>
            </a:solidFill>
            <a:ln w="4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1EA5B38B-8F8B-1C38-99CE-91DDB93BFE48}"/>
                </a:ext>
              </a:extLst>
            </p:cNvPr>
            <p:cNvSpPr/>
            <p:nvPr/>
          </p:nvSpPr>
          <p:spPr>
            <a:xfrm>
              <a:off x="1886026" y="1275540"/>
              <a:ext cx="1046807" cy="2040394"/>
            </a:xfrm>
            <a:custGeom>
              <a:avLst/>
              <a:gdLst>
                <a:gd name="connsiteX0" fmla="*/ 3517517 w 3517516"/>
                <a:gd name="connsiteY0" fmla="*/ 0 h 6856202"/>
                <a:gd name="connsiteX1" fmla="*/ 0 w 3517516"/>
                <a:gd name="connsiteY1" fmla="*/ 0 h 6856202"/>
                <a:gd name="connsiteX2" fmla="*/ 0 w 3517516"/>
                <a:gd name="connsiteY2" fmla="*/ 6856203 h 6856202"/>
                <a:gd name="connsiteX3" fmla="*/ 743642 w 3517516"/>
                <a:gd name="connsiteY3" fmla="*/ 6856203 h 685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516" h="6856202">
                  <a:moveTo>
                    <a:pt x="3517517" y="0"/>
                  </a:moveTo>
                  <a:lnTo>
                    <a:pt x="0" y="0"/>
                  </a:lnTo>
                  <a:lnTo>
                    <a:pt x="0" y="6856203"/>
                  </a:lnTo>
                  <a:lnTo>
                    <a:pt x="743642" y="6856203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4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A0DC6DF-BEFC-50FC-BB17-64B0977BAF1F}"/>
              </a:ext>
            </a:extLst>
          </p:cNvPr>
          <p:cNvGrpSpPr/>
          <p:nvPr/>
        </p:nvGrpSpPr>
        <p:grpSpPr>
          <a:xfrm>
            <a:off x="4412800" y="5799800"/>
            <a:ext cx="3055188" cy="405557"/>
            <a:chOff x="595305" y="5178404"/>
            <a:chExt cx="3055188" cy="405557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7E16246C-B889-5C88-DB65-2764E8734DD2}"/>
                </a:ext>
              </a:extLst>
            </p:cNvPr>
            <p:cNvGrpSpPr/>
            <p:nvPr/>
          </p:nvGrpSpPr>
          <p:grpSpPr>
            <a:xfrm>
              <a:off x="595305" y="5178404"/>
              <a:ext cx="1964802" cy="184666"/>
              <a:chOff x="595305" y="5111729"/>
              <a:chExt cx="1964802" cy="184666"/>
            </a:xfrm>
          </p:grpSpPr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A2529B4-3BB3-09EF-B753-49B07E90092C}"/>
                  </a:ext>
                </a:extLst>
              </p:cNvPr>
              <p:cNvSpPr txBox="1"/>
              <p:nvPr/>
            </p:nvSpPr>
            <p:spPr>
              <a:xfrm>
                <a:off x="787186" y="5111729"/>
                <a:ext cx="177292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Pretendard" panose="02000503000000020004" pitchFamily="2" charset="-127"/>
                  </a:rPr>
                  <a:t>태양광 패널 설치 모습 시각화</a:t>
                </a:r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E2586CD2-8201-D453-7578-AA51A4AF547A}"/>
                  </a:ext>
                </a:extLst>
              </p:cNvPr>
              <p:cNvGrpSpPr/>
              <p:nvPr/>
            </p:nvGrpSpPr>
            <p:grpSpPr>
              <a:xfrm>
                <a:off x="595305" y="5141119"/>
                <a:ext cx="136112" cy="136112"/>
                <a:chOff x="2588000" y="4638831"/>
                <a:chExt cx="147450" cy="147450"/>
              </a:xfrm>
            </p:grpSpPr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2E77ABD5-A2AB-E7E0-5426-6F84BCAE133E}"/>
                    </a:ext>
                  </a:extLst>
                </p:cNvPr>
                <p:cNvSpPr/>
                <p:nvPr/>
              </p:nvSpPr>
              <p:spPr>
                <a:xfrm>
                  <a:off x="2588000" y="4638831"/>
                  <a:ext cx="147450" cy="147450"/>
                </a:xfrm>
                <a:prstGeom prst="ellipse">
                  <a:avLst/>
                </a:prstGeom>
                <a:solidFill>
                  <a:srgbClr val="51A2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129" name="그래픽 384">
                  <a:extLst>
                    <a:ext uri="{FF2B5EF4-FFF2-40B4-BE49-F238E27FC236}">
                      <a16:creationId xmlns:a16="http://schemas.microsoft.com/office/drawing/2014/main" id="{F941AF9A-7891-03A4-EA51-C7010F41B8F7}"/>
                    </a:ext>
                  </a:extLst>
                </p:cNvPr>
                <p:cNvSpPr/>
                <p:nvPr/>
              </p:nvSpPr>
              <p:spPr>
                <a:xfrm>
                  <a:off x="2638832" y="4676774"/>
                  <a:ext cx="60076" cy="71564"/>
                </a:xfrm>
                <a:custGeom>
                  <a:avLst/>
                  <a:gdLst>
                    <a:gd name="connsiteX0" fmla="*/ 565 w 117283"/>
                    <a:gd name="connsiteY0" fmla="*/ 134458 h 139714"/>
                    <a:gd name="connsiteX1" fmla="*/ 42249 w 117283"/>
                    <a:gd name="connsiteY1" fmla="*/ 69849 h 139714"/>
                    <a:gd name="connsiteX2" fmla="*/ 565 w 117283"/>
                    <a:gd name="connsiteY2" fmla="*/ 5250 h 139714"/>
                    <a:gd name="connsiteX3" fmla="*/ 5111 w 117283"/>
                    <a:gd name="connsiteY3" fmla="*/ 476 h 139714"/>
                    <a:gd name="connsiteX4" fmla="*/ 113561 w 117283"/>
                    <a:gd name="connsiteY4" fmla="*/ 62857 h 139714"/>
                    <a:gd name="connsiteX5" fmla="*/ 113561 w 117283"/>
                    <a:gd name="connsiteY5" fmla="*/ 76861 h 139714"/>
                    <a:gd name="connsiteX6" fmla="*/ 5101 w 117283"/>
                    <a:gd name="connsiteY6" fmla="*/ 139242 h 139714"/>
                    <a:gd name="connsiteX7" fmla="*/ 565 w 117283"/>
                    <a:gd name="connsiteY7" fmla="*/ 134458 h 139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283" h="139714">
                      <a:moveTo>
                        <a:pt x="565" y="134458"/>
                      </a:moveTo>
                      <a:lnTo>
                        <a:pt x="42249" y="69849"/>
                      </a:lnTo>
                      <a:lnTo>
                        <a:pt x="565" y="5250"/>
                      </a:lnTo>
                      <a:cubicBezTo>
                        <a:pt x="-1364" y="2267"/>
                        <a:pt x="2027" y="-1304"/>
                        <a:pt x="5111" y="476"/>
                      </a:cubicBezTo>
                      <a:lnTo>
                        <a:pt x="113561" y="62857"/>
                      </a:lnTo>
                      <a:cubicBezTo>
                        <a:pt x="118524" y="66209"/>
                        <a:pt x="118524" y="73509"/>
                        <a:pt x="113561" y="76861"/>
                      </a:cubicBezTo>
                      <a:lnTo>
                        <a:pt x="5101" y="139242"/>
                      </a:lnTo>
                      <a:cubicBezTo>
                        <a:pt x="2018" y="141012"/>
                        <a:pt x="-1364" y="137452"/>
                        <a:pt x="565" y="1344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1C7CD0B2-D0F4-8B1F-7AF3-A02AB822AB9B}"/>
                </a:ext>
              </a:extLst>
            </p:cNvPr>
            <p:cNvGrpSpPr/>
            <p:nvPr/>
          </p:nvGrpSpPr>
          <p:grpSpPr>
            <a:xfrm>
              <a:off x="796979" y="5418338"/>
              <a:ext cx="2853514" cy="165623"/>
              <a:chOff x="654104" y="5404051"/>
              <a:chExt cx="2853514" cy="16562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D41410C-4658-CC1C-B91A-F838D3648311}"/>
                  </a:ext>
                </a:extLst>
              </p:cNvPr>
              <p:cNvSpPr txBox="1"/>
              <p:nvPr/>
            </p:nvSpPr>
            <p:spPr>
              <a:xfrm>
                <a:off x="784116" y="5404051"/>
                <a:ext cx="2723502" cy="165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spcAft>
                    <a:spcPts val="200"/>
                  </a:spcAft>
                  <a:defRPr sz="105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7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ko-KR" altLang="en-US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건물 및 필지에 패널 설치모습을 실제 지도에 시각화</a:t>
                </a:r>
                <a:endParaRPr lang="en-US" altLang="ko-KR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B779BFC1-2E9B-334C-B3F8-2AFBCE77E3BB}"/>
                  </a:ext>
                </a:extLst>
              </p:cNvPr>
              <p:cNvSpPr/>
              <p:nvPr/>
            </p:nvSpPr>
            <p:spPr>
              <a:xfrm>
                <a:off x="654104" y="5453669"/>
                <a:ext cx="86466" cy="71068"/>
              </a:xfrm>
              <a:custGeom>
                <a:avLst/>
                <a:gdLst>
                  <a:gd name="connsiteX0" fmla="*/ 821246 w 896969"/>
                  <a:gd name="connsiteY0" fmla="*/ 0 h 737235"/>
                  <a:gd name="connsiteX1" fmla="*/ 767620 w 896969"/>
                  <a:gd name="connsiteY1" fmla="*/ 22193 h 737235"/>
                  <a:gd name="connsiteX2" fmla="*/ 235744 w 896969"/>
                  <a:gd name="connsiteY2" fmla="*/ 554165 h 737235"/>
                  <a:gd name="connsiteX3" fmla="*/ 129445 w 896969"/>
                  <a:gd name="connsiteY3" fmla="*/ 447866 h 737235"/>
                  <a:gd name="connsiteX4" fmla="*/ 75819 w 896969"/>
                  <a:gd name="connsiteY4" fmla="*/ 425672 h 737235"/>
                  <a:gd name="connsiteX5" fmla="*/ 75819 w 896969"/>
                  <a:gd name="connsiteY5" fmla="*/ 425672 h 737235"/>
                  <a:gd name="connsiteX6" fmla="*/ 22193 w 896969"/>
                  <a:gd name="connsiteY6" fmla="*/ 447866 h 737235"/>
                  <a:gd name="connsiteX7" fmla="*/ 0 w 896969"/>
                  <a:gd name="connsiteY7" fmla="*/ 501491 h 737235"/>
                  <a:gd name="connsiteX8" fmla="*/ 22193 w 896969"/>
                  <a:gd name="connsiteY8" fmla="*/ 555117 h 737235"/>
                  <a:gd name="connsiteX9" fmla="*/ 182118 w 896969"/>
                  <a:gd name="connsiteY9" fmla="*/ 715042 h 737235"/>
                  <a:gd name="connsiteX10" fmla="*/ 235649 w 896969"/>
                  <a:gd name="connsiteY10" fmla="*/ 737235 h 737235"/>
                  <a:gd name="connsiteX11" fmla="*/ 289274 w 896969"/>
                  <a:gd name="connsiteY11" fmla="*/ 715042 h 737235"/>
                  <a:gd name="connsiteX12" fmla="*/ 874776 w 896969"/>
                  <a:gd name="connsiteY12" fmla="*/ 129540 h 737235"/>
                  <a:gd name="connsiteX13" fmla="*/ 896969 w 896969"/>
                  <a:gd name="connsiteY13" fmla="*/ 75914 h 737235"/>
                  <a:gd name="connsiteX14" fmla="*/ 874776 w 896969"/>
                  <a:gd name="connsiteY14" fmla="*/ 22289 h 737235"/>
                  <a:gd name="connsiteX15" fmla="*/ 821246 w 896969"/>
                  <a:gd name="connsiteY15" fmla="*/ 0 h 73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969" h="737235">
                    <a:moveTo>
                      <a:pt x="821246" y="0"/>
                    </a:moveTo>
                    <a:cubicBezTo>
                      <a:pt x="800957" y="0"/>
                      <a:pt x="782003" y="7906"/>
                      <a:pt x="767620" y="22193"/>
                    </a:cubicBezTo>
                    <a:lnTo>
                      <a:pt x="235744" y="554165"/>
                    </a:lnTo>
                    <a:lnTo>
                      <a:pt x="129445" y="447866"/>
                    </a:lnTo>
                    <a:cubicBezTo>
                      <a:pt x="115157" y="433578"/>
                      <a:pt x="96107" y="425672"/>
                      <a:pt x="75819" y="425672"/>
                    </a:cubicBezTo>
                    <a:cubicBezTo>
                      <a:pt x="75819" y="425672"/>
                      <a:pt x="75819" y="425672"/>
                      <a:pt x="75819" y="425672"/>
                    </a:cubicBezTo>
                    <a:cubicBezTo>
                      <a:pt x="55531" y="425672"/>
                      <a:pt x="36481" y="433578"/>
                      <a:pt x="22193" y="447866"/>
                    </a:cubicBezTo>
                    <a:cubicBezTo>
                      <a:pt x="7906" y="462153"/>
                      <a:pt x="0" y="481203"/>
                      <a:pt x="0" y="501491"/>
                    </a:cubicBezTo>
                    <a:cubicBezTo>
                      <a:pt x="0" y="521684"/>
                      <a:pt x="7906" y="540734"/>
                      <a:pt x="22193" y="555117"/>
                    </a:cubicBezTo>
                    <a:lnTo>
                      <a:pt x="182118" y="715042"/>
                    </a:lnTo>
                    <a:cubicBezTo>
                      <a:pt x="196406" y="729329"/>
                      <a:pt x="215456" y="737235"/>
                      <a:pt x="235649" y="737235"/>
                    </a:cubicBezTo>
                    <a:cubicBezTo>
                      <a:pt x="255842" y="737235"/>
                      <a:pt x="274892" y="729329"/>
                      <a:pt x="289274" y="715042"/>
                    </a:cubicBezTo>
                    <a:lnTo>
                      <a:pt x="874776" y="129540"/>
                    </a:lnTo>
                    <a:cubicBezTo>
                      <a:pt x="889064" y="115252"/>
                      <a:pt x="896969" y="96202"/>
                      <a:pt x="896969" y="75914"/>
                    </a:cubicBezTo>
                    <a:cubicBezTo>
                      <a:pt x="896969" y="55626"/>
                      <a:pt x="889064" y="36671"/>
                      <a:pt x="874776" y="22289"/>
                    </a:cubicBezTo>
                    <a:cubicBezTo>
                      <a:pt x="860489" y="7906"/>
                      <a:pt x="841439" y="0"/>
                      <a:pt x="821246" y="0"/>
                    </a:cubicBezTo>
                    <a:close/>
                  </a:path>
                </a:pathLst>
              </a:custGeom>
              <a:solidFill>
                <a:srgbClr val="0048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A31D98B-A611-9B6D-6D0A-DDB7FEDACB77}"/>
              </a:ext>
            </a:extLst>
          </p:cNvPr>
          <p:cNvSpPr/>
          <p:nvPr/>
        </p:nvSpPr>
        <p:spPr>
          <a:xfrm>
            <a:off x="8203673" y="1463953"/>
            <a:ext cx="3834428" cy="481286"/>
          </a:xfrm>
          <a:prstGeom prst="rect">
            <a:avLst/>
          </a:prstGeom>
          <a:solidFill>
            <a:srgbClr val="0070D6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18B897D-2D44-DDED-017C-3A69DE10C62A}"/>
              </a:ext>
            </a:extLst>
          </p:cNvPr>
          <p:cNvSpPr txBox="1"/>
          <p:nvPr/>
        </p:nvSpPr>
        <p:spPr>
          <a:xfrm>
            <a:off x="8854315" y="1550269"/>
            <a:ext cx="251030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defRPr>
            </a:lvl1pPr>
          </a:lstStyle>
          <a:p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경제적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환경적 예상 효과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D25E5DA-AAC3-D34C-6E90-F28E0BD743D4}"/>
              </a:ext>
            </a:extLst>
          </p:cNvPr>
          <p:cNvSpPr/>
          <p:nvPr/>
        </p:nvSpPr>
        <p:spPr>
          <a:xfrm>
            <a:off x="8203672" y="5127127"/>
            <a:ext cx="3842851" cy="1291588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134" name="그래픽 17">
            <a:extLst>
              <a:ext uri="{FF2B5EF4-FFF2-40B4-BE49-F238E27FC236}">
                <a16:creationId xmlns:a16="http://schemas.microsoft.com/office/drawing/2014/main" id="{83655C87-C0A6-3167-3849-652B2FE792D2}"/>
              </a:ext>
            </a:extLst>
          </p:cNvPr>
          <p:cNvSpPr/>
          <p:nvPr/>
        </p:nvSpPr>
        <p:spPr>
          <a:xfrm flipV="1">
            <a:off x="8203672" y="2037036"/>
            <a:ext cx="3842851" cy="4381679"/>
          </a:xfrm>
          <a:custGeom>
            <a:avLst/>
            <a:gdLst>
              <a:gd name="connsiteX0" fmla="*/ 0 w 12182846"/>
              <a:gd name="connsiteY0" fmla="*/ 2026160 h 2026160"/>
              <a:gd name="connsiteX1" fmla="*/ 0 w 12182846"/>
              <a:gd name="connsiteY1" fmla="*/ 0 h 2026160"/>
              <a:gd name="connsiteX2" fmla="*/ 12182847 w 12182846"/>
              <a:gd name="connsiteY2" fmla="*/ 0 h 2026160"/>
              <a:gd name="connsiteX3" fmla="*/ 12182847 w 12182846"/>
              <a:gd name="connsiteY3" fmla="*/ 2026160 h 20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2846" h="2026160">
                <a:moveTo>
                  <a:pt x="0" y="2026160"/>
                </a:moveTo>
                <a:lnTo>
                  <a:pt x="0" y="0"/>
                </a:lnTo>
                <a:lnTo>
                  <a:pt x="12182847" y="0"/>
                </a:lnTo>
                <a:lnTo>
                  <a:pt x="12182847" y="2026160"/>
                </a:lnTo>
              </a:path>
            </a:pathLst>
          </a:custGeom>
          <a:noFill/>
          <a:ln w="15875" cap="flat">
            <a:solidFill>
              <a:srgbClr val="0070D6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92A1E249-910A-1A96-9D5B-E6767AD77AF1}"/>
              </a:ext>
            </a:extLst>
          </p:cNvPr>
          <p:cNvGrpSpPr/>
          <p:nvPr/>
        </p:nvGrpSpPr>
        <p:grpSpPr>
          <a:xfrm>
            <a:off x="8365794" y="5253983"/>
            <a:ext cx="2683292" cy="405557"/>
            <a:chOff x="595305" y="5178404"/>
            <a:chExt cx="2683292" cy="405557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F5DEC41F-7BCD-5003-3A57-FE1ACE2443A8}"/>
                </a:ext>
              </a:extLst>
            </p:cNvPr>
            <p:cNvGrpSpPr/>
            <p:nvPr/>
          </p:nvGrpSpPr>
          <p:grpSpPr>
            <a:xfrm>
              <a:off x="595305" y="5178404"/>
              <a:ext cx="895600" cy="184666"/>
              <a:chOff x="595305" y="5111729"/>
              <a:chExt cx="895600" cy="184666"/>
            </a:xfrm>
          </p:grpSpPr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F256B763-50F7-0C7F-033A-70438C207E09}"/>
                  </a:ext>
                </a:extLst>
              </p:cNvPr>
              <p:cNvSpPr txBox="1"/>
              <p:nvPr/>
            </p:nvSpPr>
            <p:spPr>
              <a:xfrm>
                <a:off x="787186" y="5111729"/>
                <a:ext cx="7037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Pretendard" panose="02000503000000020004" pitchFamily="2" charset="-127"/>
                  </a:rPr>
                  <a:t>경제적 효과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80A43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6DFD25E2-E6F2-9202-B356-49CAE32C8D06}"/>
                  </a:ext>
                </a:extLst>
              </p:cNvPr>
              <p:cNvGrpSpPr/>
              <p:nvPr/>
            </p:nvGrpSpPr>
            <p:grpSpPr>
              <a:xfrm>
                <a:off x="595305" y="5141119"/>
                <a:ext cx="136112" cy="136112"/>
                <a:chOff x="2588000" y="4638831"/>
                <a:chExt cx="147450" cy="147450"/>
              </a:xfrm>
            </p:grpSpPr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B6B00631-08EF-B53F-1B89-42D0FD1566CE}"/>
                    </a:ext>
                  </a:extLst>
                </p:cNvPr>
                <p:cNvSpPr/>
                <p:nvPr/>
              </p:nvSpPr>
              <p:spPr>
                <a:xfrm>
                  <a:off x="2588000" y="4638831"/>
                  <a:ext cx="147450" cy="147450"/>
                </a:xfrm>
                <a:prstGeom prst="ellipse">
                  <a:avLst/>
                </a:prstGeom>
                <a:solidFill>
                  <a:srgbClr val="51A2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143" name="그래픽 384">
                  <a:extLst>
                    <a:ext uri="{FF2B5EF4-FFF2-40B4-BE49-F238E27FC236}">
                      <a16:creationId xmlns:a16="http://schemas.microsoft.com/office/drawing/2014/main" id="{DDB306D7-8476-84DC-2182-C7CB1DA5F84D}"/>
                    </a:ext>
                  </a:extLst>
                </p:cNvPr>
                <p:cNvSpPr/>
                <p:nvPr/>
              </p:nvSpPr>
              <p:spPr>
                <a:xfrm>
                  <a:off x="2638832" y="4676774"/>
                  <a:ext cx="60076" cy="71564"/>
                </a:xfrm>
                <a:custGeom>
                  <a:avLst/>
                  <a:gdLst>
                    <a:gd name="connsiteX0" fmla="*/ 565 w 117283"/>
                    <a:gd name="connsiteY0" fmla="*/ 134458 h 139714"/>
                    <a:gd name="connsiteX1" fmla="*/ 42249 w 117283"/>
                    <a:gd name="connsiteY1" fmla="*/ 69849 h 139714"/>
                    <a:gd name="connsiteX2" fmla="*/ 565 w 117283"/>
                    <a:gd name="connsiteY2" fmla="*/ 5250 h 139714"/>
                    <a:gd name="connsiteX3" fmla="*/ 5111 w 117283"/>
                    <a:gd name="connsiteY3" fmla="*/ 476 h 139714"/>
                    <a:gd name="connsiteX4" fmla="*/ 113561 w 117283"/>
                    <a:gd name="connsiteY4" fmla="*/ 62857 h 139714"/>
                    <a:gd name="connsiteX5" fmla="*/ 113561 w 117283"/>
                    <a:gd name="connsiteY5" fmla="*/ 76861 h 139714"/>
                    <a:gd name="connsiteX6" fmla="*/ 5101 w 117283"/>
                    <a:gd name="connsiteY6" fmla="*/ 139242 h 139714"/>
                    <a:gd name="connsiteX7" fmla="*/ 565 w 117283"/>
                    <a:gd name="connsiteY7" fmla="*/ 134458 h 139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283" h="139714">
                      <a:moveTo>
                        <a:pt x="565" y="134458"/>
                      </a:moveTo>
                      <a:lnTo>
                        <a:pt x="42249" y="69849"/>
                      </a:lnTo>
                      <a:lnTo>
                        <a:pt x="565" y="5250"/>
                      </a:lnTo>
                      <a:cubicBezTo>
                        <a:pt x="-1364" y="2267"/>
                        <a:pt x="2027" y="-1304"/>
                        <a:pt x="5111" y="476"/>
                      </a:cubicBezTo>
                      <a:lnTo>
                        <a:pt x="113561" y="62857"/>
                      </a:lnTo>
                      <a:cubicBezTo>
                        <a:pt x="118524" y="66209"/>
                        <a:pt x="118524" y="73509"/>
                        <a:pt x="113561" y="76861"/>
                      </a:cubicBezTo>
                      <a:lnTo>
                        <a:pt x="5101" y="139242"/>
                      </a:lnTo>
                      <a:cubicBezTo>
                        <a:pt x="2018" y="141012"/>
                        <a:pt x="-1364" y="137452"/>
                        <a:pt x="565" y="1344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95CF995-E7CE-B03E-4DB7-A4923D58FA1A}"/>
                </a:ext>
              </a:extLst>
            </p:cNvPr>
            <p:cNvGrpSpPr/>
            <p:nvPr/>
          </p:nvGrpSpPr>
          <p:grpSpPr>
            <a:xfrm>
              <a:off x="796979" y="5418338"/>
              <a:ext cx="2481618" cy="165623"/>
              <a:chOff x="654104" y="5404051"/>
              <a:chExt cx="2481618" cy="165623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83EE916-E8BE-E701-B454-121779E3C392}"/>
                  </a:ext>
                </a:extLst>
              </p:cNvPr>
              <p:cNvSpPr txBox="1"/>
              <p:nvPr/>
            </p:nvSpPr>
            <p:spPr>
              <a:xfrm>
                <a:off x="784116" y="5404051"/>
                <a:ext cx="2351606" cy="165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  <a:spcAft>
                    <a:spcPts val="200"/>
                  </a:spcAft>
                </a:pPr>
                <a:r>
                  <a:rPr lang="ko-KR" altLang="en-US" sz="10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75000"/>
                      </a:schemeClr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Pretendard Medium" panose="02000603000000020004" pitchFamily="2" charset="-127"/>
                  </a:rPr>
                  <a:t>예상 발전량을 통한 경제적 편익 및 비용 분석</a:t>
                </a:r>
                <a:endPara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80A43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0F3ACE02-A4DE-094C-C1CA-50429DA9A2CE}"/>
                  </a:ext>
                </a:extLst>
              </p:cNvPr>
              <p:cNvSpPr/>
              <p:nvPr/>
            </p:nvSpPr>
            <p:spPr>
              <a:xfrm>
                <a:off x="654104" y="5453669"/>
                <a:ext cx="86466" cy="71068"/>
              </a:xfrm>
              <a:custGeom>
                <a:avLst/>
                <a:gdLst>
                  <a:gd name="connsiteX0" fmla="*/ 821246 w 896969"/>
                  <a:gd name="connsiteY0" fmla="*/ 0 h 737235"/>
                  <a:gd name="connsiteX1" fmla="*/ 767620 w 896969"/>
                  <a:gd name="connsiteY1" fmla="*/ 22193 h 737235"/>
                  <a:gd name="connsiteX2" fmla="*/ 235744 w 896969"/>
                  <a:gd name="connsiteY2" fmla="*/ 554165 h 737235"/>
                  <a:gd name="connsiteX3" fmla="*/ 129445 w 896969"/>
                  <a:gd name="connsiteY3" fmla="*/ 447866 h 737235"/>
                  <a:gd name="connsiteX4" fmla="*/ 75819 w 896969"/>
                  <a:gd name="connsiteY4" fmla="*/ 425672 h 737235"/>
                  <a:gd name="connsiteX5" fmla="*/ 75819 w 896969"/>
                  <a:gd name="connsiteY5" fmla="*/ 425672 h 737235"/>
                  <a:gd name="connsiteX6" fmla="*/ 22193 w 896969"/>
                  <a:gd name="connsiteY6" fmla="*/ 447866 h 737235"/>
                  <a:gd name="connsiteX7" fmla="*/ 0 w 896969"/>
                  <a:gd name="connsiteY7" fmla="*/ 501491 h 737235"/>
                  <a:gd name="connsiteX8" fmla="*/ 22193 w 896969"/>
                  <a:gd name="connsiteY8" fmla="*/ 555117 h 737235"/>
                  <a:gd name="connsiteX9" fmla="*/ 182118 w 896969"/>
                  <a:gd name="connsiteY9" fmla="*/ 715042 h 737235"/>
                  <a:gd name="connsiteX10" fmla="*/ 235649 w 896969"/>
                  <a:gd name="connsiteY10" fmla="*/ 737235 h 737235"/>
                  <a:gd name="connsiteX11" fmla="*/ 289274 w 896969"/>
                  <a:gd name="connsiteY11" fmla="*/ 715042 h 737235"/>
                  <a:gd name="connsiteX12" fmla="*/ 874776 w 896969"/>
                  <a:gd name="connsiteY12" fmla="*/ 129540 h 737235"/>
                  <a:gd name="connsiteX13" fmla="*/ 896969 w 896969"/>
                  <a:gd name="connsiteY13" fmla="*/ 75914 h 737235"/>
                  <a:gd name="connsiteX14" fmla="*/ 874776 w 896969"/>
                  <a:gd name="connsiteY14" fmla="*/ 22289 h 737235"/>
                  <a:gd name="connsiteX15" fmla="*/ 821246 w 896969"/>
                  <a:gd name="connsiteY15" fmla="*/ 0 h 73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969" h="737235">
                    <a:moveTo>
                      <a:pt x="821246" y="0"/>
                    </a:moveTo>
                    <a:cubicBezTo>
                      <a:pt x="800957" y="0"/>
                      <a:pt x="782003" y="7906"/>
                      <a:pt x="767620" y="22193"/>
                    </a:cubicBezTo>
                    <a:lnTo>
                      <a:pt x="235744" y="554165"/>
                    </a:lnTo>
                    <a:lnTo>
                      <a:pt x="129445" y="447866"/>
                    </a:lnTo>
                    <a:cubicBezTo>
                      <a:pt x="115157" y="433578"/>
                      <a:pt x="96107" y="425672"/>
                      <a:pt x="75819" y="425672"/>
                    </a:cubicBezTo>
                    <a:cubicBezTo>
                      <a:pt x="75819" y="425672"/>
                      <a:pt x="75819" y="425672"/>
                      <a:pt x="75819" y="425672"/>
                    </a:cubicBezTo>
                    <a:cubicBezTo>
                      <a:pt x="55531" y="425672"/>
                      <a:pt x="36481" y="433578"/>
                      <a:pt x="22193" y="447866"/>
                    </a:cubicBezTo>
                    <a:cubicBezTo>
                      <a:pt x="7906" y="462153"/>
                      <a:pt x="0" y="481203"/>
                      <a:pt x="0" y="501491"/>
                    </a:cubicBezTo>
                    <a:cubicBezTo>
                      <a:pt x="0" y="521684"/>
                      <a:pt x="7906" y="540734"/>
                      <a:pt x="22193" y="555117"/>
                    </a:cubicBezTo>
                    <a:lnTo>
                      <a:pt x="182118" y="715042"/>
                    </a:lnTo>
                    <a:cubicBezTo>
                      <a:pt x="196406" y="729329"/>
                      <a:pt x="215456" y="737235"/>
                      <a:pt x="235649" y="737235"/>
                    </a:cubicBezTo>
                    <a:cubicBezTo>
                      <a:pt x="255842" y="737235"/>
                      <a:pt x="274892" y="729329"/>
                      <a:pt x="289274" y="715042"/>
                    </a:cubicBezTo>
                    <a:lnTo>
                      <a:pt x="874776" y="129540"/>
                    </a:lnTo>
                    <a:cubicBezTo>
                      <a:pt x="889064" y="115252"/>
                      <a:pt x="896969" y="96202"/>
                      <a:pt x="896969" y="75914"/>
                    </a:cubicBezTo>
                    <a:cubicBezTo>
                      <a:pt x="896969" y="55626"/>
                      <a:pt x="889064" y="36671"/>
                      <a:pt x="874776" y="22289"/>
                    </a:cubicBezTo>
                    <a:cubicBezTo>
                      <a:pt x="860489" y="7906"/>
                      <a:pt x="841439" y="0"/>
                      <a:pt x="821246" y="0"/>
                    </a:cubicBezTo>
                    <a:close/>
                  </a:path>
                </a:pathLst>
              </a:custGeom>
              <a:solidFill>
                <a:srgbClr val="0048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9CFF2BA0-55A0-C9B8-6EFB-0B3063E1FB96}"/>
              </a:ext>
            </a:extLst>
          </p:cNvPr>
          <p:cNvGrpSpPr/>
          <p:nvPr/>
        </p:nvGrpSpPr>
        <p:grpSpPr>
          <a:xfrm flipV="1">
            <a:off x="8203672" y="1463953"/>
            <a:ext cx="442106" cy="481286"/>
            <a:chOff x="1886026" y="1275540"/>
            <a:chExt cx="1874293" cy="2040394"/>
          </a:xfrm>
        </p:grpSpPr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46B5278E-E2B3-62A7-C4EA-F49C1A6B1822}"/>
                </a:ext>
              </a:extLst>
            </p:cNvPr>
            <p:cNvSpPr/>
            <p:nvPr/>
          </p:nvSpPr>
          <p:spPr>
            <a:xfrm>
              <a:off x="1886026" y="1275540"/>
              <a:ext cx="1874293" cy="2040394"/>
            </a:xfrm>
            <a:custGeom>
              <a:avLst/>
              <a:gdLst>
                <a:gd name="connsiteX0" fmla="*/ 6298066 w 6298065"/>
                <a:gd name="connsiteY0" fmla="*/ 6856203 h 6856202"/>
                <a:gd name="connsiteX1" fmla="*/ 0 w 6298065"/>
                <a:gd name="connsiteY1" fmla="*/ 6856203 h 6856202"/>
                <a:gd name="connsiteX2" fmla="*/ 0 w 6298065"/>
                <a:gd name="connsiteY2" fmla="*/ 0 h 6856202"/>
                <a:gd name="connsiteX3" fmla="*/ 1331513 w 6298065"/>
                <a:gd name="connsiteY3" fmla="*/ 0 h 685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8065" h="6856202">
                  <a:moveTo>
                    <a:pt x="6298066" y="6856203"/>
                  </a:moveTo>
                  <a:lnTo>
                    <a:pt x="0" y="6856203"/>
                  </a:lnTo>
                  <a:lnTo>
                    <a:pt x="0" y="0"/>
                  </a:lnTo>
                  <a:lnTo>
                    <a:pt x="1331513" y="0"/>
                  </a:lnTo>
                  <a:close/>
                </a:path>
              </a:pathLst>
            </a:custGeom>
            <a:solidFill>
              <a:srgbClr val="FFFFFF">
                <a:alpha val="17000"/>
              </a:srgbClr>
            </a:solidFill>
            <a:ln w="4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CC569DB3-51C9-80DC-D55F-43EEA27A3736}"/>
                </a:ext>
              </a:extLst>
            </p:cNvPr>
            <p:cNvSpPr/>
            <p:nvPr/>
          </p:nvSpPr>
          <p:spPr>
            <a:xfrm>
              <a:off x="1886026" y="1275540"/>
              <a:ext cx="1046807" cy="2040394"/>
            </a:xfrm>
            <a:custGeom>
              <a:avLst/>
              <a:gdLst>
                <a:gd name="connsiteX0" fmla="*/ 3517517 w 3517516"/>
                <a:gd name="connsiteY0" fmla="*/ 0 h 6856202"/>
                <a:gd name="connsiteX1" fmla="*/ 0 w 3517516"/>
                <a:gd name="connsiteY1" fmla="*/ 0 h 6856202"/>
                <a:gd name="connsiteX2" fmla="*/ 0 w 3517516"/>
                <a:gd name="connsiteY2" fmla="*/ 6856203 h 6856202"/>
                <a:gd name="connsiteX3" fmla="*/ 743642 w 3517516"/>
                <a:gd name="connsiteY3" fmla="*/ 6856203 h 685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516" h="6856202">
                  <a:moveTo>
                    <a:pt x="3517517" y="0"/>
                  </a:moveTo>
                  <a:lnTo>
                    <a:pt x="0" y="0"/>
                  </a:lnTo>
                  <a:lnTo>
                    <a:pt x="0" y="6856203"/>
                  </a:lnTo>
                  <a:lnTo>
                    <a:pt x="743642" y="6856203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4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AE115E05-7B74-0A90-080B-56837EF05296}"/>
              </a:ext>
            </a:extLst>
          </p:cNvPr>
          <p:cNvGrpSpPr/>
          <p:nvPr/>
        </p:nvGrpSpPr>
        <p:grpSpPr>
          <a:xfrm>
            <a:off x="8365794" y="5799800"/>
            <a:ext cx="2231245" cy="405557"/>
            <a:chOff x="595305" y="5178404"/>
            <a:chExt cx="2231245" cy="405557"/>
          </a:xfrm>
        </p:grpSpPr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2EDD6B04-CB84-DC7C-4377-A4BCB0118CEB}"/>
                </a:ext>
              </a:extLst>
            </p:cNvPr>
            <p:cNvGrpSpPr/>
            <p:nvPr/>
          </p:nvGrpSpPr>
          <p:grpSpPr>
            <a:xfrm>
              <a:off x="595305" y="5178404"/>
              <a:ext cx="895600" cy="184666"/>
              <a:chOff x="595305" y="5111729"/>
              <a:chExt cx="895600" cy="184666"/>
            </a:xfrm>
          </p:grpSpPr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5F1D9B0-7ABA-DE96-AC66-CA8E5F54B657}"/>
                  </a:ext>
                </a:extLst>
              </p:cNvPr>
              <p:cNvSpPr txBox="1"/>
              <p:nvPr/>
            </p:nvSpPr>
            <p:spPr>
              <a:xfrm>
                <a:off x="787186" y="5111729"/>
                <a:ext cx="7037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Pretendard" panose="02000503000000020004" pitchFamily="2" charset="-127"/>
                  </a:rPr>
                  <a:t>환경적 효과</a:t>
                </a:r>
              </a:p>
            </p:txBody>
          </p: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F585F215-E86F-64D2-652C-6D3E68FB76CF}"/>
                  </a:ext>
                </a:extLst>
              </p:cNvPr>
              <p:cNvGrpSpPr/>
              <p:nvPr/>
            </p:nvGrpSpPr>
            <p:grpSpPr>
              <a:xfrm>
                <a:off x="595305" y="5141119"/>
                <a:ext cx="136112" cy="136112"/>
                <a:chOff x="2588000" y="4638831"/>
                <a:chExt cx="147450" cy="147450"/>
              </a:xfrm>
            </p:grpSpPr>
            <p:sp>
              <p:nvSpPr>
                <p:cNvPr id="154" name="타원 153">
                  <a:extLst>
                    <a:ext uri="{FF2B5EF4-FFF2-40B4-BE49-F238E27FC236}">
                      <a16:creationId xmlns:a16="http://schemas.microsoft.com/office/drawing/2014/main" id="{A9EFB228-15BA-4D4F-01EF-B6BB9CA42304}"/>
                    </a:ext>
                  </a:extLst>
                </p:cNvPr>
                <p:cNvSpPr/>
                <p:nvPr/>
              </p:nvSpPr>
              <p:spPr>
                <a:xfrm>
                  <a:off x="2588000" y="4638831"/>
                  <a:ext cx="147450" cy="147450"/>
                </a:xfrm>
                <a:prstGeom prst="ellipse">
                  <a:avLst/>
                </a:prstGeom>
                <a:solidFill>
                  <a:srgbClr val="51A2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155" name="그래픽 384">
                  <a:extLst>
                    <a:ext uri="{FF2B5EF4-FFF2-40B4-BE49-F238E27FC236}">
                      <a16:creationId xmlns:a16="http://schemas.microsoft.com/office/drawing/2014/main" id="{64D77F14-92BB-6385-5E15-2980C44DB9C4}"/>
                    </a:ext>
                  </a:extLst>
                </p:cNvPr>
                <p:cNvSpPr/>
                <p:nvPr/>
              </p:nvSpPr>
              <p:spPr>
                <a:xfrm>
                  <a:off x="2638832" y="4676774"/>
                  <a:ext cx="60076" cy="71564"/>
                </a:xfrm>
                <a:custGeom>
                  <a:avLst/>
                  <a:gdLst>
                    <a:gd name="connsiteX0" fmla="*/ 565 w 117283"/>
                    <a:gd name="connsiteY0" fmla="*/ 134458 h 139714"/>
                    <a:gd name="connsiteX1" fmla="*/ 42249 w 117283"/>
                    <a:gd name="connsiteY1" fmla="*/ 69849 h 139714"/>
                    <a:gd name="connsiteX2" fmla="*/ 565 w 117283"/>
                    <a:gd name="connsiteY2" fmla="*/ 5250 h 139714"/>
                    <a:gd name="connsiteX3" fmla="*/ 5111 w 117283"/>
                    <a:gd name="connsiteY3" fmla="*/ 476 h 139714"/>
                    <a:gd name="connsiteX4" fmla="*/ 113561 w 117283"/>
                    <a:gd name="connsiteY4" fmla="*/ 62857 h 139714"/>
                    <a:gd name="connsiteX5" fmla="*/ 113561 w 117283"/>
                    <a:gd name="connsiteY5" fmla="*/ 76861 h 139714"/>
                    <a:gd name="connsiteX6" fmla="*/ 5101 w 117283"/>
                    <a:gd name="connsiteY6" fmla="*/ 139242 h 139714"/>
                    <a:gd name="connsiteX7" fmla="*/ 565 w 117283"/>
                    <a:gd name="connsiteY7" fmla="*/ 134458 h 139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283" h="139714">
                      <a:moveTo>
                        <a:pt x="565" y="134458"/>
                      </a:moveTo>
                      <a:lnTo>
                        <a:pt x="42249" y="69849"/>
                      </a:lnTo>
                      <a:lnTo>
                        <a:pt x="565" y="5250"/>
                      </a:lnTo>
                      <a:cubicBezTo>
                        <a:pt x="-1364" y="2267"/>
                        <a:pt x="2027" y="-1304"/>
                        <a:pt x="5111" y="476"/>
                      </a:cubicBezTo>
                      <a:lnTo>
                        <a:pt x="113561" y="62857"/>
                      </a:lnTo>
                      <a:cubicBezTo>
                        <a:pt x="118524" y="66209"/>
                        <a:pt x="118524" y="73509"/>
                        <a:pt x="113561" y="76861"/>
                      </a:cubicBezTo>
                      <a:lnTo>
                        <a:pt x="5101" y="139242"/>
                      </a:lnTo>
                      <a:cubicBezTo>
                        <a:pt x="2018" y="141012"/>
                        <a:pt x="-1364" y="137452"/>
                        <a:pt x="565" y="1344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</p:grp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FC7BACE4-5A82-4CD1-0C16-2CDB1379B25D}"/>
                </a:ext>
              </a:extLst>
            </p:cNvPr>
            <p:cNvGrpSpPr/>
            <p:nvPr/>
          </p:nvGrpSpPr>
          <p:grpSpPr>
            <a:xfrm>
              <a:off x="796979" y="5418338"/>
              <a:ext cx="2029571" cy="165623"/>
              <a:chOff x="654104" y="5404051"/>
              <a:chExt cx="2029571" cy="165623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6F5D50E-3B1C-E84A-1F97-2976B0E75BD5}"/>
                  </a:ext>
                </a:extLst>
              </p:cNvPr>
              <p:cNvSpPr txBox="1"/>
              <p:nvPr/>
            </p:nvSpPr>
            <p:spPr>
              <a:xfrm>
                <a:off x="784116" y="5404051"/>
                <a:ext cx="1899559" cy="165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spcAft>
                    <a:spcPts val="200"/>
                  </a:spcAft>
                  <a:defRPr sz="105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7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ko-KR" altLang="en-US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탄소 </a:t>
                </a:r>
                <a:r>
                  <a:rPr lang="ko-KR" altLang="en-US" dirty="0" err="1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감축량에</a:t>
                </a:r>
                <a:r>
                  <a:rPr lang="ko-KR" altLang="en-US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 기여하는 정도를 파악</a:t>
                </a:r>
                <a:endParaRPr lang="en-US" altLang="ko-KR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151" name="자유형: 도형 150">
                <a:extLst>
                  <a:ext uri="{FF2B5EF4-FFF2-40B4-BE49-F238E27FC236}">
                    <a16:creationId xmlns:a16="http://schemas.microsoft.com/office/drawing/2014/main" id="{A62B813A-77A3-9DE0-8B28-914B9977A0D0}"/>
                  </a:ext>
                </a:extLst>
              </p:cNvPr>
              <p:cNvSpPr/>
              <p:nvPr/>
            </p:nvSpPr>
            <p:spPr>
              <a:xfrm>
                <a:off x="654104" y="5453669"/>
                <a:ext cx="86466" cy="71068"/>
              </a:xfrm>
              <a:custGeom>
                <a:avLst/>
                <a:gdLst>
                  <a:gd name="connsiteX0" fmla="*/ 821246 w 896969"/>
                  <a:gd name="connsiteY0" fmla="*/ 0 h 737235"/>
                  <a:gd name="connsiteX1" fmla="*/ 767620 w 896969"/>
                  <a:gd name="connsiteY1" fmla="*/ 22193 h 737235"/>
                  <a:gd name="connsiteX2" fmla="*/ 235744 w 896969"/>
                  <a:gd name="connsiteY2" fmla="*/ 554165 h 737235"/>
                  <a:gd name="connsiteX3" fmla="*/ 129445 w 896969"/>
                  <a:gd name="connsiteY3" fmla="*/ 447866 h 737235"/>
                  <a:gd name="connsiteX4" fmla="*/ 75819 w 896969"/>
                  <a:gd name="connsiteY4" fmla="*/ 425672 h 737235"/>
                  <a:gd name="connsiteX5" fmla="*/ 75819 w 896969"/>
                  <a:gd name="connsiteY5" fmla="*/ 425672 h 737235"/>
                  <a:gd name="connsiteX6" fmla="*/ 22193 w 896969"/>
                  <a:gd name="connsiteY6" fmla="*/ 447866 h 737235"/>
                  <a:gd name="connsiteX7" fmla="*/ 0 w 896969"/>
                  <a:gd name="connsiteY7" fmla="*/ 501491 h 737235"/>
                  <a:gd name="connsiteX8" fmla="*/ 22193 w 896969"/>
                  <a:gd name="connsiteY8" fmla="*/ 555117 h 737235"/>
                  <a:gd name="connsiteX9" fmla="*/ 182118 w 896969"/>
                  <a:gd name="connsiteY9" fmla="*/ 715042 h 737235"/>
                  <a:gd name="connsiteX10" fmla="*/ 235649 w 896969"/>
                  <a:gd name="connsiteY10" fmla="*/ 737235 h 737235"/>
                  <a:gd name="connsiteX11" fmla="*/ 289274 w 896969"/>
                  <a:gd name="connsiteY11" fmla="*/ 715042 h 737235"/>
                  <a:gd name="connsiteX12" fmla="*/ 874776 w 896969"/>
                  <a:gd name="connsiteY12" fmla="*/ 129540 h 737235"/>
                  <a:gd name="connsiteX13" fmla="*/ 896969 w 896969"/>
                  <a:gd name="connsiteY13" fmla="*/ 75914 h 737235"/>
                  <a:gd name="connsiteX14" fmla="*/ 874776 w 896969"/>
                  <a:gd name="connsiteY14" fmla="*/ 22289 h 737235"/>
                  <a:gd name="connsiteX15" fmla="*/ 821246 w 896969"/>
                  <a:gd name="connsiteY15" fmla="*/ 0 h 73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969" h="737235">
                    <a:moveTo>
                      <a:pt x="821246" y="0"/>
                    </a:moveTo>
                    <a:cubicBezTo>
                      <a:pt x="800957" y="0"/>
                      <a:pt x="782003" y="7906"/>
                      <a:pt x="767620" y="22193"/>
                    </a:cubicBezTo>
                    <a:lnTo>
                      <a:pt x="235744" y="554165"/>
                    </a:lnTo>
                    <a:lnTo>
                      <a:pt x="129445" y="447866"/>
                    </a:lnTo>
                    <a:cubicBezTo>
                      <a:pt x="115157" y="433578"/>
                      <a:pt x="96107" y="425672"/>
                      <a:pt x="75819" y="425672"/>
                    </a:cubicBezTo>
                    <a:cubicBezTo>
                      <a:pt x="75819" y="425672"/>
                      <a:pt x="75819" y="425672"/>
                      <a:pt x="75819" y="425672"/>
                    </a:cubicBezTo>
                    <a:cubicBezTo>
                      <a:pt x="55531" y="425672"/>
                      <a:pt x="36481" y="433578"/>
                      <a:pt x="22193" y="447866"/>
                    </a:cubicBezTo>
                    <a:cubicBezTo>
                      <a:pt x="7906" y="462153"/>
                      <a:pt x="0" y="481203"/>
                      <a:pt x="0" y="501491"/>
                    </a:cubicBezTo>
                    <a:cubicBezTo>
                      <a:pt x="0" y="521684"/>
                      <a:pt x="7906" y="540734"/>
                      <a:pt x="22193" y="555117"/>
                    </a:cubicBezTo>
                    <a:lnTo>
                      <a:pt x="182118" y="715042"/>
                    </a:lnTo>
                    <a:cubicBezTo>
                      <a:pt x="196406" y="729329"/>
                      <a:pt x="215456" y="737235"/>
                      <a:pt x="235649" y="737235"/>
                    </a:cubicBezTo>
                    <a:cubicBezTo>
                      <a:pt x="255842" y="737235"/>
                      <a:pt x="274892" y="729329"/>
                      <a:pt x="289274" y="715042"/>
                    </a:cubicBezTo>
                    <a:lnTo>
                      <a:pt x="874776" y="129540"/>
                    </a:lnTo>
                    <a:cubicBezTo>
                      <a:pt x="889064" y="115252"/>
                      <a:pt x="896969" y="96202"/>
                      <a:pt x="896969" y="75914"/>
                    </a:cubicBezTo>
                    <a:cubicBezTo>
                      <a:pt x="896969" y="55626"/>
                      <a:pt x="889064" y="36671"/>
                      <a:pt x="874776" y="22289"/>
                    </a:cubicBezTo>
                    <a:cubicBezTo>
                      <a:pt x="860489" y="7906"/>
                      <a:pt x="841439" y="0"/>
                      <a:pt x="821246" y="0"/>
                    </a:cubicBezTo>
                    <a:close/>
                  </a:path>
                </a:pathLst>
              </a:custGeom>
              <a:solidFill>
                <a:srgbClr val="0048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096FA8A-4C44-E325-EB70-847E42310AE7}"/>
              </a:ext>
            </a:extLst>
          </p:cNvPr>
          <p:cNvSpPr txBox="1"/>
          <p:nvPr/>
        </p:nvSpPr>
        <p:spPr>
          <a:xfrm>
            <a:off x="5008586" y="1550269"/>
            <a:ext cx="228748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defRPr>
            </a:lvl1pPr>
          </a:lstStyle>
          <a:p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태양광설치 시뮬레이션</a:t>
            </a:r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4ADBB8DB-345E-5C9A-67E7-103B9556C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560" y="2545155"/>
            <a:ext cx="3647182" cy="2042009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946B699B-8828-110C-2A80-DF4DB5F81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760" y="2238240"/>
            <a:ext cx="2458367" cy="247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209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45DC0A69-75F5-6C15-585B-D3C148BD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386" y="4508295"/>
            <a:ext cx="1981399" cy="441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878042-087F-1544-86A4-49ECDF578F76}"/>
              </a:ext>
            </a:extLst>
          </p:cNvPr>
          <p:cNvSpPr txBox="1"/>
          <p:nvPr/>
        </p:nvSpPr>
        <p:spPr>
          <a:xfrm>
            <a:off x="888304" y="3075342"/>
            <a:ext cx="3863628" cy="9417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r" defTabSz="914400" fontAlgn="auto" latin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-6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800" b="0" i="0" u="none" strike="noStrike" kern="1200" cap="none" spc="-6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감사합니다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55C92C-42E5-4C4E-A8FC-B5D2AF902944}"/>
              </a:ext>
            </a:extLst>
          </p:cNvPr>
          <p:cNvGrpSpPr/>
          <p:nvPr/>
        </p:nvGrpSpPr>
        <p:grpSpPr>
          <a:xfrm>
            <a:off x="913386" y="2605675"/>
            <a:ext cx="1105858" cy="96874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90EBADB-187A-79EF-1840-AE203E47440F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4D42413-054F-7348-324E-BE1B16F15521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B012697-2AE3-91DA-AF35-DC223674C171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C9CFF3C-2434-EFE5-918C-86E44F3815C0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553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5A797E-369C-8969-FC30-A723E0E07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69A2C2-80AF-1B56-B6C3-159F9BA4ED73}"/>
              </a:ext>
            </a:extLst>
          </p:cNvPr>
          <p:cNvSpPr txBox="1"/>
          <p:nvPr/>
        </p:nvSpPr>
        <p:spPr>
          <a:xfrm>
            <a:off x="1088829" y="300382"/>
            <a:ext cx="707409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경기도 태양광 설비 및 발전 현황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A750E1-29F1-4C54-B880-8ADE3F09D12D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D72ACD1-E6D2-BD56-11D6-565B7BB76DCA}"/>
              </a:ext>
            </a:extLst>
          </p:cNvPr>
          <p:cNvSpPr/>
          <p:nvPr/>
        </p:nvSpPr>
        <p:spPr>
          <a:xfrm>
            <a:off x="301623" y="1473020"/>
            <a:ext cx="11320605" cy="1394005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32ED9CF4-BF2B-E6CA-45AF-815A61FBF1DE}"/>
              </a:ext>
            </a:extLst>
          </p:cNvPr>
          <p:cNvSpPr/>
          <p:nvPr/>
        </p:nvSpPr>
        <p:spPr>
          <a:xfrm>
            <a:off x="422978" y="1289091"/>
            <a:ext cx="5587297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EB88CF-199B-E33E-D2DE-DC715E5A7F4B}"/>
              </a:ext>
            </a:extLst>
          </p:cNvPr>
          <p:cNvSpPr txBox="1"/>
          <p:nvPr/>
        </p:nvSpPr>
        <p:spPr>
          <a:xfrm>
            <a:off x="358729" y="1243205"/>
            <a:ext cx="54991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경기도 태양광 설치 및 발전 현황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(2023)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2583562-7E35-C809-2391-72380C40FEC0}"/>
              </a:ext>
            </a:extLst>
          </p:cNvPr>
          <p:cNvSpPr txBox="1"/>
          <p:nvPr/>
        </p:nvSpPr>
        <p:spPr>
          <a:xfrm>
            <a:off x="364763" y="1661731"/>
            <a:ext cx="1125746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상위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 시군이 경기도 전체 태양광 용량의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52%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차지하고 있음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자가용 태양광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자가용 태양광 비중이 전국 평균보다 높은 지역으로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평균이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13.6%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 반면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28.6%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 달한다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9C2FBC-B35E-5744-EFE0-86E80E4CA7EB}"/>
              </a:ext>
            </a:extLst>
          </p:cNvPr>
          <p:cNvSpPr txBox="1"/>
          <p:nvPr/>
        </p:nvSpPr>
        <p:spPr>
          <a:xfrm>
            <a:off x="6780644" y="6047063"/>
            <a:ext cx="349460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(2024). 2023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신재생에너지 보급통계</a:t>
            </a:r>
            <a:endParaRPr lang="en-US" altLang="ko-KR" sz="105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59595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DD85A1-2A12-C768-D8BB-41CD0659D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027" y="3307372"/>
            <a:ext cx="5761331" cy="2739691"/>
          </a:xfrm>
          <a:prstGeom prst="rect">
            <a:avLst/>
          </a:prstGeom>
        </p:spPr>
      </p:pic>
      <p:pic>
        <p:nvPicPr>
          <p:cNvPr id="10" name="그림 9" descr="텍스트, 지도, 아틀라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48E587C-F40B-E7A2-6571-4638777E5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" t="8751" r="3887" b="9788"/>
          <a:stretch/>
        </p:blipFill>
        <p:spPr>
          <a:xfrm>
            <a:off x="1467167" y="3096840"/>
            <a:ext cx="3180398" cy="32309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11DF1A-E5A8-6E41-7BA9-05A2026A90FA}"/>
              </a:ext>
            </a:extLst>
          </p:cNvPr>
          <p:cNvSpPr txBox="1"/>
          <p:nvPr/>
        </p:nvSpPr>
        <p:spPr>
          <a:xfrm>
            <a:off x="3031697" y="2840095"/>
            <a:ext cx="50266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00" dirty="0">
                <a:solidFill>
                  <a:srgbClr val="595959"/>
                </a:solidFill>
              </a:rPr>
              <a:t>경기도 </a:t>
            </a:r>
            <a:r>
              <a:rPr lang="ko-KR" altLang="en-US" sz="1400" b="1" spc="-100" dirty="0" err="1">
                <a:solidFill>
                  <a:srgbClr val="595959"/>
                </a:solidFill>
              </a:rPr>
              <a:t>시군별</a:t>
            </a:r>
            <a:r>
              <a:rPr lang="ko-KR" altLang="en-US" sz="1400" b="1" spc="-100" dirty="0">
                <a:solidFill>
                  <a:srgbClr val="595959"/>
                </a:solidFill>
              </a:rPr>
              <a:t> 태양광 설비용량 현황</a:t>
            </a:r>
            <a:endParaRPr lang="ko-KR" altLang="en-US" sz="1400" dirty="0">
              <a:solidFill>
                <a:srgbClr val="595959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C0F19A-7DCE-AC06-6A09-F6E985231A19}"/>
              </a:ext>
            </a:extLst>
          </p:cNvPr>
          <p:cNvSpPr txBox="1"/>
          <p:nvPr/>
        </p:nvSpPr>
        <p:spPr>
          <a:xfrm>
            <a:off x="4128135" y="4347690"/>
            <a:ext cx="7552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(MW)</a:t>
            </a:r>
            <a:endParaRPr lang="ko-KR" altLang="en-US" sz="11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7FF8BF-9D7C-D24C-9C41-762379E1510E}"/>
              </a:ext>
            </a:extLst>
          </p:cNvPr>
          <p:cNvSpPr txBox="1"/>
          <p:nvPr/>
        </p:nvSpPr>
        <p:spPr>
          <a:xfrm>
            <a:off x="5423535" y="3144025"/>
            <a:ext cx="7552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(MW)</a:t>
            </a:r>
            <a:endParaRPr lang="ko-KR" altLang="en-US" sz="11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4106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725A3-994F-58D0-8C32-9754DF9EC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27C900-F8A0-EAAC-2842-D4CAC7A75AE5}"/>
              </a:ext>
            </a:extLst>
          </p:cNvPr>
          <p:cNvSpPr txBox="1"/>
          <p:nvPr/>
        </p:nvSpPr>
        <p:spPr>
          <a:xfrm>
            <a:off x="1088829" y="300382"/>
            <a:ext cx="707409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경기도 태양광 설비 및 발전 현황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D2093F-BA6D-8D26-4B8F-555B69EBCC1F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5AEE37-947E-6042-1CF9-660FFF55A687}"/>
              </a:ext>
            </a:extLst>
          </p:cNvPr>
          <p:cNvSpPr/>
          <p:nvPr/>
        </p:nvSpPr>
        <p:spPr>
          <a:xfrm>
            <a:off x="301623" y="1473020"/>
            <a:ext cx="11320605" cy="1394005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E373A0DA-BAA8-FAC3-831E-10B9083429A7}"/>
              </a:ext>
            </a:extLst>
          </p:cNvPr>
          <p:cNvSpPr/>
          <p:nvPr/>
        </p:nvSpPr>
        <p:spPr>
          <a:xfrm>
            <a:off x="422978" y="1289091"/>
            <a:ext cx="5587297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6E4887-1930-94B0-0F67-7F9A7DC00BE4}"/>
              </a:ext>
            </a:extLst>
          </p:cNvPr>
          <p:cNvSpPr txBox="1"/>
          <p:nvPr/>
        </p:nvSpPr>
        <p:spPr>
          <a:xfrm>
            <a:off x="358729" y="1243205"/>
            <a:ext cx="54991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경기도 태양광 설치 및 발전 현황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(2023)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319FFDD-15A1-04ED-C4D0-260843CA3B26}"/>
              </a:ext>
            </a:extLst>
          </p:cNvPr>
          <p:cNvSpPr txBox="1"/>
          <p:nvPr/>
        </p:nvSpPr>
        <p:spPr>
          <a:xfrm>
            <a:off x="364763" y="1661731"/>
            <a:ext cx="1125746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상위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 시군이 경기도 전체 태양광 용량의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52%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차지하고 있음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자가용 태양광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자가용 태양광 비중이 전국 평균보다 높은 지역으로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평균이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13.6%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 반면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28.6%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 달한다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89F0F48-3084-2B1D-C362-03722DC93042}"/>
              </a:ext>
            </a:extLst>
          </p:cNvPr>
          <p:cNvSpPr txBox="1"/>
          <p:nvPr/>
        </p:nvSpPr>
        <p:spPr>
          <a:xfrm>
            <a:off x="8396535" y="6370320"/>
            <a:ext cx="349460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(2024). 2023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신재생에너지 보급통계</a:t>
            </a:r>
            <a:endParaRPr lang="en-US" altLang="ko-KR" sz="105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59595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9" name="그림 8" descr="텍스트, 지도, 아틀라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38A8254-6D70-2B04-0679-03F5773FF3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" t="8877" r="5503" b="10996"/>
          <a:stretch/>
        </p:blipFill>
        <p:spPr>
          <a:xfrm>
            <a:off x="259669" y="3429000"/>
            <a:ext cx="2977946" cy="3035703"/>
          </a:xfrm>
          <a:prstGeom prst="rect">
            <a:avLst/>
          </a:prstGeom>
        </p:spPr>
      </p:pic>
      <p:pic>
        <p:nvPicPr>
          <p:cNvPr id="14" name="그림 13" descr="텍스트, 지도, 아틀라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5E366F3B-93B5-306E-BFED-F325A1EF2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" t="8877" r="3971" b="10996"/>
          <a:stretch/>
        </p:blipFill>
        <p:spPr>
          <a:xfrm>
            <a:off x="3429589" y="3429000"/>
            <a:ext cx="3034665" cy="30357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404082-C294-11DC-0F9E-25A5176BB522}"/>
              </a:ext>
            </a:extLst>
          </p:cNvPr>
          <p:cNvSpPr txBox="1"/>
          <p:nvPr/>
        </p:nvSpPr>
        <p:spPr>
          <a:xfrm>
            <a:off x="400118" y="3096840"/>
            <a:ext cx="25138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00" dirty="0">
                <a:solidFill>
                  <a:srgbClr val="595959"/>
                </a:solidFill>
              </a:rPr>
              <a:t>자가용 태양광 설비용량 </a:t>
            </a:r>
            <a:r>
              <a:rPr lang="en-US" altLang="ko-KR" sz="1400" b="1" spc="-100" dirty="0">
                <a:solidFill>
                  <a:srgbClr val="595959"/>
                </a:solidFill>
              </a:rPr>
              <a:t>(MW)</a:t>
            </a:r>
            <a:endParaRPr lang="ko-KR" altLang="en-US" sz="1400" dirty="0">
              <a:solidFill>
                <a:srgbClr val="59595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F203A3-094A-CA67-2A92-B06E4F79E572}"/>
              </a:ext>
            </a:extLst>
          </p:cNvPr>
          <p:cNvSpPr txBox="1"/>
          <p:nvPr/>
        </p:nvSpPr>
        <p:spPr>
          <a:xfrm>
            <a:off x="3684338" y="3096840"/>
            <a:ext cx="25138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00" dirty="0">
                <a:solidFill>
                  <a:srgbClr val="595959"/>
                </a:solidFill>
              </a:rPr>
              <a:t>사업용 태양광 설비용량 </a:t>
            </a:r>
            <a:r>
              <a:rPr lang="en-US" altLang="ko-KR" sz="1400" b="1" spc="-100" dirty="0">
                <a:solidFill>
                  <a:srgbClr val="595959"/>
                </a:solidFill>
              </a:rPr>
              <a:t>(MW)</a:t>
            </a:r>
            <a:endParaRPr lang="ko-KR" altLang="en-US" sz="1400" dirty="0">
              <a:solidFill>
                <a:srgbClr val="595959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B647A20-3072-7DCB-D98F-E7DF9CFD5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6205" y="3404617"/>
            <a:ext cx="5004939" cy="296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83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78100-2118-ED16-094B-92C740555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A64FAC-8CEE-E7C0-33A3-86A63555A542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DD2E5F-C17D-1533-D70D-15A4DB5EF6F8}"/>
              </a:ext>
            </a:extLst>
          </p:cNvPr>
          <p:cNvSpPr/>
          <p:nvPr/>
        </p:nvSpPr>
        <p:spPr>
          <a:xfrm>
            <a:off x="301624" y="1473019"/>
            <a:ext cx="10985501" cy="2004457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5105F62A-B2AC-0316-DF72-696ED9A67BFD}"/>
              </a:ext>
            </a:extLst>
          </p:cNvPr>
          <p:cNvSpPr/>
          <p:nvPr/>
        </p:nvSpPr>
        <p:spPr>
          <a:xfrm>
            <a:off x="422978" y="1289091"/>
            <a:ext cx="5587297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A15847-C4A7-84D6-E6DE-28FA3224B398}"/>
              </a:ext>
            </a:extLst>
          </p:cNvPr>
          <p:cNvSpPr txBox="1"/>
          <p:nvPr/>
        </p:nvSpPr>
        <p:spPr>
          <a:xfrm>
            <a:off x="358729" y="1243205"/>
            <a:ext cx="54991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최근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10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년간 전력소비  증가 추이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D64A06-4B2E-8E1D-2A6E-629B18FA6067}"/>
              </a:ext>
            </a:extLst>
          </p:cNvPr>
          <p:cNvSpPr txBox="1"/>
          <p:nvPr/>
        </p:nvSpPr>
        <p:spPr>
          <a:xfrm>
            <a:off x="364762" y="1661731"/>
            <a:ext cx="1092236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인구가 늘고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경제규모가 커지면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전력수요 늘어날 수 밖에 없음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전체 전력 소비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연평균 증가율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1.70%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 반면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3.44%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전국에서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ko-KR" altLang="en-US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번째로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높은 증가율을 기록</a:t>
            </a:r>
            <a:endParaRPr lang="en-US" altLang="ko-KR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산업부문 전력소비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연평균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증가율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1.61%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반면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경기도는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4.03%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전국에서 가장 가파른 증가 추세</a:t>
            </a:r>
            <a:endParaRPr lang="en-US" altLang="ko-KR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건물부문 전력소비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연평균 증가율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1.56%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반면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2.62%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전국에서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2</a:t>
            </a:r>
            <a:r>
              <a:rPr lang="ko-KR" altLang="en-US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번째로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높은 증가율을 기록</a:t>
            </a:r>
            <a:endParaRPr lang="en-US" altLang="ko-KR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DE08FC-477D-5DD0-F15A-AA7E87B028EE}"/>
              </a:ext>
            </a:extLst>
          </p:cNvPr>
          <p:cNvSpPr txBox="1"/>
          <p:nvPr/>
        </p:nvSpPr>
        <p:spPr>
          <a:xfrm>
            <a:off x="5361509" y="6277913"/>
            <a:ext cx="661035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전승호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김한수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(2024).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시도 및 </a:t>
            </a:r>
            <a:r>
              <a:rPr lang="ko-KR" altLang="en-US" sz="105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시군구의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온실가스 배출 요인 분해 분석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재생에너지 보급의 필요성 도출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자원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환경경제연구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33(4), 343-378.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A56C8-8DAF-9986-C73A-D30C1F2F569D}"/>
              </a:ext>
            </a:extLst>
          </p:cNvPr>
          <p:cNvSpPr txBox="1"/>
          <p:nvPr/>
        </p:nvSpPr>
        <p:spPr>
          <a:xfrm>
            <a:off x="8287774" y="3747952"/>
            <a:ext cx="3649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00" dirty="0">
                <a:solidFill>
                  <a:srgbClr val="595959"/>
                </a:solidFill>
              </a:rPr>
              <a:t>건물부문 전력소비 증가율 </a:t>
            </a:r>
            <a:r>
              <a:rPr lang="en-US" altLang="ko-KR" sz="1400" b="1" spc="-100" dirty="0">
                <a:solidFill>
                  <a:srgbClr val="595959"/>
                </a:solidFill>
              </a:rPr>
              <a:t>(2012~2022 </a:t>
            </a:r>
            <a:r>
              <a:rPr lang="ko-KR" altLang="en-US" sz="1400" b="1" spc="-100" dirty="0">
                <a:solidFill>
                  <a:srgbClr val="595959"/>
                </a:solidFill>
              </a:rPr>
              <a:t>연평균</a:t>
            </a:r>
            <a:r>
              <a:rPr lang="en-US" altLang="ko-KR" sz="1400" b="1" spc="-100" dirty="0">
                <a:solidFill>
                  <a:srgbClr val="595959"/>
                </a:solidFill>
              </a:rPr>
              <a:t>)</a:t>
            </a:r>
            <a:endParaRPr lang="ko-KR" altLang="en-US" sz="1400" dirty="0">
              <a:solidFill>
                <a:srgbClr val="59595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68511A-5989-2705-0ECE-CDDA2976315A}"/>
              </a:ext>
            </a:extLst>
          </p:cNvPr>
          <p:cNvSpPr txBox="1"/>
          <p:nvPr/>
        </p:nvSpPr>
        <p:spPr>
          <a:xfrm>
            <a:off x="1088829" y="300382"/>
            <a:ext cx="334029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시</a:t>
            </a:r>
            <a:r>
              <a:rPr lang="ko-KR" altLang="en-US" sz="3000" spc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3000" b="0" i="0" u="none" strike="noStrike" kern="1200" cap="none" spc="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도별 전력소비 현황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00DA5A9-D771-B66D-E562-C0A655B7FE00}"/>
              </a:ext>
            </a:extLst>
          </p:cNvPr>
          <p:cNvGrpSpPr/>
          <p:nvPr/>
        </p:nvGrpSpPr>
        <p:grpSpPr>
          <a:xfrm>
            <a:off x="4289221" y="4132825"/>
            <a:ext cx="3424423" cy="1925189"/>
            <a:chOff x="-7487706" y="7415816"/>
            <a:chExt cx="12192000" cy="6487505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6E05F5D-B5CD-0C30-091B-ACB1E33D9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87706" y="7415816"/>
              <a:ext cx="12192000" cy="5560088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1591C93-E0D6-73B3-CC84-CC3772496F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14" t="85842"/>
            <a:stretch/>
          </p:blipFill>
          <p:spPr>
            <a:xfrm>
              <a:off x="-6984788" y="12984626"/>
              <a:ext cx="11543031" cy="918695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BBFDEB6-AC0D-73F5-8C7B-7AA0D8EA127F}"/>
              </a:ext>
            </a:extLst>
          </p:cNvPr>
          <p:cNvGrpSpPr/>
          <p:nvPr/>
        </p:nvGrpSpPr>
        <p:grpSpPr>
          <a:xfrm>
            <a:off x="8287774" y="4144854"/>
            <a:ext cx="3424422" cy="1925189"/>
            <a:chOff x="5175468" y="7362504"/>
            <a:chExt cx="12192000" cy="6582564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5B561D3A-D00C-366B-024A-42A4DEF96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4285"/>
            <a:stretch/>
          </p:blipFill>
          <p:spPr>
            <a:xfrm>
              <a:off x="5175468" y="7362504"/>
              <a:ext cx="12192000" cy="5571644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E499665-8808-A115-F498-4D47784092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875" t="85325"/>
            <a:stretch/>
          </p:blipFill>
          <p:spPr>
            <a:xfrm>
              <a:off x="5673307" y="12975904"/>
              <a:ext cx="11496041" cy="969164"/>
            </a:xfrm>
            <a:prstGeom prst="rect">
              <a:avLst/>
            </a:prstGeom>
          </p:spPr>
        </p:pic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976DBABC-CF0B-3CE5-117F-1C093C2E98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153" y="4132826"/>
            <a:ext cx="3409411" cy="192518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4F8A652-7404-C003-DEC6-335EF39CAC82}"/>
              </a:ext>
            </a:extLst>
          </p:cNvPr>
          <p:cNvSpPr txBox="1"/>
          <p:nvPr/>
        </p:nvSpPr>
        <p:spPr>
          <a:xfrm>
            <a:off x="4196071" y="3747952"/>
            <a:ext cx="3649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00" dirty="0">
                <a:solidFill>
                  <a:srgbClr val="595959"/>
                </a:solidFill>
              </a:rPr>
              <a:t>산업부문 전력소비 증가율 </a:t>
            </a:r>
            <a:r>
              <a:rPr lang="en-US" altLang="ko-KR" sz="1400" b="1" spc="-100" dirty="0">
                <a:solidFill>
                  <a:srgbClr val="595959"/>
                </a:solidFill>
              </a:rPr>
              <a:t>(2012~2022 </a:t>
            </a:r>
            <a:r>
              <a:rPr lang="ko-KR" altLang="en-US" sz="1400" b="1" spc="-100" dirty="0">
                <a:solidFill>
                  <a:srgbClr val="595959"/>
                </a:solidFill>
              </a:rPr>
              <a:t>연평균</a:t>
            </a:r>
            <a:r>
              <a:rPr lang="en-US" altLang="ko-KR" sz="1400" b="1" spc="-100" dirty="0">
                <a:solidFill>
                  <a:srgbClr val="595959"/>
                </a:solidFill>
              </a:rPr>
              <a:t>)</a:t>
            </a:r>
            <a:endParaRPr lang="ko-KR" altLang="en-US" sz="1400" dirty="0">
              <a:solidFill>
                <a:srgbClr val="595959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C166522-E659-2D3C-C1B5-97631E960C54}"/>
              </a:ext>
            </a:extLst>
          </p:cNvPr>
          <p:cNvSpPr txBox="1"/>
          <p:nvPr/>
        </p:nvSpPr>
        <p:spPr>
          <a:xfrm>
            <a:off x="151006" y="3747952"/>
            <a:ext cx="3649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00" dirty="0">
                <a:solidFill>
                  <a:srgbClr val="595959"/>
                </a:solidFill>
              </a:rPr>
              <a:t>전력소비 증가율 </a:t>
            </a:r>
            <a:r>
              <a:rPr lang="en-US" altLang="ko-KR" sz="1400" b="1" spc="-100" dirty="0">
                <a:solidFill>
                  <a:srgbClr val="595959"/>
                </a:solidFill>
              </a:rPr>
              <a:t>(2012~2022 </a:t>
            </a:r>
            <a:r>
              <a:rPr lang="ko-KR" altLang="en-US" sz="1400" b="1" spc="-100" dirty="0">
                <a:solidFill>
                  <a:srgbClr val="595959"/>
                </a:solidFill>
              </a:rPr>
              <a:t>연평균</a:t>
            </a:r>
            <a:r>
              <a:rPr lang="en-US" altLang="ko-KR" sz="1400" b="1" spc="-100" dirty="0">
                <a:solidFill>
                  <a:srgbClr val="595959"/>
                </a:solidFill>
              </a:rPr>
              <a:t>)</a:t>
            </a:r>
            <a:endParaRPr lang="ko-KR" altLang="en-US" sz="1400" dirty="0">
              <a:solidFill>
                <a:srgbClr val="595959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602010-E802-5B09-3CB7-1421A99503D3}"/>
              </a:ext>
            </a:extLst>
          </p:cNvPr>
          <p:cNvSpPr txBox="1"/>
          <p:nvPr/>
        </p:nvSpPr>
        <p:spPr>
          <a:xfrm>
            <a:off x="8115177" y="4055729"/>
            <a:ext cx="4238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(%)</a:t>
            </a:r>
            <a:endParaRPr lang="ko-KR" alt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CADD18-2B83-B538-FC49-14E03B18D44D}"/>
              </a:ext>
            </a:extLst>
          </p:cNvPr>
          <p:cNvSpPr txBox="1"/>
          <p:nvPr/>
        </p:nvSpPr>
        <p:spPr>
          <a:xfrm>
            <a:off x="4132255" y="5577166"/>
            <a:ext cx="4238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(%)</a:t>
            </a:r>
            <a:endParaRPr lang="ko-KR" alt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1B5734F-EE89-22D8-55D3-6C7B97893EA2}"/>
              </a:ext>
            </a:extLst>
          </p:cNvPr>
          <p:cNvSpPr txBox="1"/>
          <p:nvPr/>
        </p:nvSpPr>
        <p:spPr>
          <a:xfrm>
            <a:off x="35000" y="4088893"/>
            <a:ext cx="4238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(%)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155DDB8-ADBA-BF3C-90A9-89E4C4E24508}"/>
              </a:ext>
            </a:extLst>
          </p:cNvPr>
          <p:cNvSpPr/>
          <p:nvPr/>
        </p:nvSpPr>
        <p:spPr>
          <a:xfrm>
            <a:off x="567520" y="4571873"/>
            <a:ext cx="188118" cy="113836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C673F62-6D44-0E67-E4C5-FEB484ECFF64}"/>
              </a:ext>
            </a:extLst>
          </p:cNvPr>
          <p:cNvSpPr/>
          <p:nvPr/>
        </p:nvSpPr>
        <p:spPr>
          <a:xfrm>
            <a:off x="4414422" y="4196518"/>
            <a:ext cx="188118" cy="1310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59D357A-77B9-F64A-A084-4844C1B6FA52}"/>
              </a:ext>
            </a:extLst>
          </p:cNvPr>
          <p:cNvSpPr/>
          <p:nvPr/>
        </p:nvSpPr>
        <p:spPr>
          <a:xfrm>
            <a:off x="8614298" y="4856434"/>
            <a:ext cx="188118" cy="82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3842F52-984A-9F7F-05ED-3499BD834386}"/>
              </a:ext>
            </a:extLst>
          </p:cNvPr>
          <p:cNvSpPr txBox="1"/>
          <p:nvPr/>
        </p:nvSpPr>
        <p:spPr>
          <a:xfrm>
            <a:off x="2673585" y="4853846"/>
            <a:ext cx="11274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spc="-1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전국평균</a:t>
            </a:r>
            <a:r>
              <a:rPr lang="en-US" altLang="ko-KR" sz="1200" spc="-1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1.70% </a:t>
            </a:r>
            <a:endParaRPr lang="ko-KR" altLang="en-US" sz="1200" spc="-1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C8F5FC-EE6A-F3F3-B73C-6505DAC0F4BE}"/>
              </a:ext>
            </a:extLst>
          </p:cNvPr>
          <p:cNvSpPr txBox="1"/>
          <p:nvPr/>
        </p:nvSpPr>
        <p:spPr>
          <a:xfrm>
            <a:off x="6682434" y="4727077"/>
            <a:ext cx="1156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spc="-1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전국평균</a:t>
            </a:r>
            <a:r>
              <a:rPr lang="en-US" altLang="ko-KR" sz="1200" spc="-1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1.61 % </a:t>
            </a:r>
            <a:endParaRPr lang="ko-KR" altLang="en-US" sz="1200" spc="-1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6D2E625-9A73-0BBC-7A9C-1ED9D693A2AD}"/>
              </a:ext>
            </a:extLst>
          </p:cNvPr>
          <p:cNvSpPr txBox="1"/>
          <p:nvPr/>
        </p:nvSpPr>
        <p:spPr>
          <a:xfrm>
            <a:off x="10709332" y="4910060"/>
            <a:ext cx="1156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spc="-1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전국평균</a:t>
            </a:r>
            <a:r>
              <a:rPr lang="en-US" altLang="ko-KR" sz="1200" spc="-1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1.56 % </a:t>
            </a:r>
            <a:endParaRPr lang="ko-KR" altLang="en-US" sz="1200" spc="-1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151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6645B-4BB1-03B4-057B-D287DF8FC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786B02-AEFF-83CC-B34B-9D6E33027829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7339D9-265F-7F14-31B9-60643082193B}"/>
              </a:ext>
            </a:extLst>
          </p:cNvPr>
          <p:cNvSpPr/>
          <p:nvPr/>
        </p:nvSpPr>
        <p:spPr>
          <a:xfrm>
            <a:off x="301624" y="1473019"/>
            <a:ext cx="11376026" cy="149472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4928ACA3-8C79-6223-DB2D-2F1F4ED853EC}"/>
              </a:ext>
            </a:extLst>
          </p:cNvPr>
          <p:cNvSpPr/>
          <p:nvPr/>
        </p:nvSpPr>
        <p:spPr>
          <a:xfrm>
            <a:off x="422978" y="1289091"/>
            <a:ext cx="5587297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EB8D34-E6EE-E647-3EDF-0765044BDEA9}"/>
              </a:ext>
            </a:extLst>
          </p:cNvPr>
          <p:cNvSpPr txBox="1"/>
          <p:nvPr/>
        </p:nvSpPr>
        <p:spPr>
          <a:xfrm>
            <a:off x="358729" y="1243205"/>
            <a:ext cx="54991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에너지원별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2022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년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2CF531-5477-2455-CF14-02A889B4CF71}"/>
              </a:ext>
            </a:extLst>
          </p:cNvPr>
          <p:cNvSpPr txBox="1"/>
          <p:nvPr/>
        </p:nvSpPr>
        <p:spPr>
          <a:xfrm>
            <a:off x="364762" y="1661731"/>
            <a:ext cx="11227163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최종에너지 소비의 에너지원별 비중을 살펴보면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에너지원 중 전력에 가장 많이 의존하고 있는 것으로 나타남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석유제품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50%,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전력 </a:t>
            </a: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20%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석탄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12%,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가스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12%,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 및 기타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4%,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열에너지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1%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차지하고 있음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전력 </a:t>
            </a: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38%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석유제품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36%,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가스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17%,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열에너지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 및 기타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석탄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차지하고 있음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0636B-3F48-7FCE-8F4E-C46D29155327}"/>
              </a:ext>
            </a:extLst>
          </p:cNvPr>
          <p:cNvSpPr txBox="1"/>
          <p:nvPr/>
        </p:nvSpPr>
        <p:spPr>
          <a:xfrm>
            <a:off x="1088829" y="300382"/>
            <a:ext cx="6854398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경기도 </a:t>
            </a:r>
            <a:r>
              <a:rPr kumimoji="0" lang="ko-KR" altLang="en-US" sz="3000" b="0" i="0" u="none" strike="noStrike" kern="1200" cap="none" spc="0" normalizeH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최종에너지 소비의 에너지원별 구성</a:t>
            </a:r>
            <a:endParaRPr kumimoji="0" lang="ko-KR" altLang="en-US" sz="3000" b="0" i="0" u="none" strike="noStrike" kern="1200" cap="none" spc="0" normalizeH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16A6E2-7493-2600-B4A7-62A41B32E714}"/>
              </a:ext>
            </a:extLst>
          </p:cNvPr>
          <p:cNvGrpSpPr/>
          <p:nvPr/>
        </p:nvGrpSpPr>
        <p:grpSpPr>
          <a:xfrm>
            <a:off x="2948435" y="3552825"/>
            <a:ext cx="2847079" cy="2847079"/>
            <a:chOff x="2748410" y="3429000"/>
            <a:chExt cx="2847079" cy="284707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6C6208E-0768-689A-46A3-ACBCF62DD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8410" y="3429000"/>
              <a:ext cx="2847079" cy="284707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5B474F-C4D4-119A-99F2-0ACAE3EF12F1}"/>
                </a:ext>
              </a:extLst>
            </p:cNvPr>
            <p:cNvSpPr txBox="1"/>
            <p:nvPr/>
          </p:nvSpPr>
          <p:spPr>
            <a:xfrm>
              <a:off x="4743449" y="4026989"/>
              <a:ext cx="6381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spc="-100" dirty="0"/>
                <a:t>석유 </a:t>
              </a:r>
              <a:r>
                <a:rPr lang="en-US" altLang="ko-KR" sz="1600" b="1" spc="-100" dirty="0"/>
                <a:t>36%</a:t>
              </a:r>
              <a:endParaRPr lang="ko-KR" altLang="en-US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417103-8E8E-2A1D-A80B-7DA790FABEE8}"/>
                </a:ext>
              </a:extLst>
            </p:cNvPr>
            <p:cNvSpPr txBox="1"/>
            <p:nvPr/>
          </p:nvSpPr>
          <p:spPr>
            <a:xfrm>
              <a:off x="4181474" y="5526173"/>
              <a:ext cx="6381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spc="-100" dirty="0"/>
                <a:t>가스 </a:t>
              </a:r>
              <a:r>
                <a:rPr lang="en-US" altLang="ko-KR" sz="1400" b="1" spc="-100" dirty="0"/>
                <a:t>17%</a:t>
              </a:r>
              <a:endParaRPr lang="ko-KR" altLang="en-US" sz="1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181836-9ACC-8F00-24B0-81D0453EB7A8}"/>
                </a:ext>
              </a:extLst>
            </p:cNvPr>
            <p:cNvSpPr txBox="1"/>
            <p:nvPr/>
          </p:nvSpPr>
          <p:spPr>
            <a:xfrm>
              <a:off x="2879723" y="4565271"/>
              <a:ext cx="73977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spc="-100" dirty="0"/>
                <a:t>전력 </a:t>
              </a:r>
              <a:r>
                <a:rPr lang="en-US" altLang="ko-KR" sz="2000" b="1" spc="-100" dirty="0"/>
                <a:t>38%</a:t>
              </a:r>
              <a:endParaRPr lang="ko-KR" altLang="en-US" sz="20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327EB85-9D2F-EA3D-F5FB-119B701A728C}"/>
              </a:ext>
            </a:extLst>
          </p:cNvPr>
          <p:cNvGrpSpPr/>
          <p:nvPr/>
        </p:nvGrpSpPr>
        <p:grpSpPr>
          <a:xfrm>
            <a:off x="6361508" y="3552825"/>
            <a:ext cx="2853175" cy="2847079"/>
            <a:chOff x="5799533" y="3429000"/>
            <a:chExt cx="2853175" cy="284707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52FC002-A080-AFEC-6B61-1EC56CF33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9533" y="3429000"/>
              <a:ext cx="2853175" cy="284707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A1FCC4-9567-3D6F-407F-148090938657}"/>
                </a:ext>
              </a:extLst>
            </p:cNvPr>
            <p:cNvSpPr txBox="1"/>
            <p:nvPr/>
          </p:nvSpPr>
          <p:spPr>
            <a:xfrm>
              <a:off x="7544763" y="5238302"/>
              <a:ext cx="73977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spc="-100" dirty="0"/>
                <a:t>석유 </a:t>
              </a:r>
              <a:r>
                <a:rPr lang="en-US" altLang="ko-KR" sz="2000" b="1" spc="-100" dirty="0"/>
                <a:t>50%</a:t>
              </a:r>
              <a:endParaRPr lang="ko-KR" altLang="en-US" sz="2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DD389D-2586-CB72-75CF-48937F5DF165}"/>
                </a:ext>
              </a:extLst>
            </p:cNvPr>
            <p:cNvSpPr txBox="1"/>
            <p:nvPr/>
          </p:nvSpPr>
          <p:spPr>
            <a:xfrm>
              <a:off x="6115049" y="3979363"/>
              <a:ext cx="6381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spc="-100" dirty="0"/>
                <a:t>전력 </a:t>
              </a:r>
              <a:r>
                <a:rPr lang="en-US" altLang="ko-KR" sz="1600" b="1" spc="-100" dirty="0"/>
                <a:t>20%</a:t>
              </a:r>
              <a:endParaRPr lang="ko-KR" altLang="en-US" sz="1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9D7594-F0EB-901B-0D69-A90F1EB1D8F1}"/>
                </a:ext>
              </a:extLst>
            </p:cNvPr>
            <p:cNvSpPr txBox="1"/>
            <p:nvPr/>
          </p:nvSpPr>
          <p:spPr>
            <a:xfrm>
              <a:off x="7305052" y="3649747"/>
              <a:ext cx="6381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spc="-100" dirty="0"/>
                <a:t>석탄 </a:t>
              </a:r>
              <a:r>
                <a:rPr lang="en-US" altLang="ko-KR" sz="1400" b="1" spc="-100" dirty="0"/>
                <a:t>17%</a:t>
              </a:r>
              <a:endParaRPr lang="ko-KR" alt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D20654-18A2-1F86-EB5A-699F8F91B257}"/>
                </a:ext>
              </a:extLst>
            </p:cNvPr>
            <p:cNvSpPr txBox="1"/>
            <p:nvPr/>
          </p:nvSpPr>
          <p:spPr>
            <a:xfrm>
              <a:off x="6053023" y="4950291"/>
              <a:ext cx="6381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spc="-100" dirty="0"/>
                <a:t>가스 </a:t>
              </a:r>
              <a:r>
                <a:rPr lang="en-US" altLang="ko-KR" sz="1400" b="1" spc="-100" dirty="0"/>
                <a:t>17%</a:t>
              </a:r>
              <a:endParaRPr lang="ko-KR" altLang="en-US" sz="14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F98A2BA-5844-51A9-F8C8-CCDAB518A726}"/>
              </a:ext>
            </a:extLst>
          </p:cNvPr>
          <p:cNvSpPr txBox="1"/>
          <p:nvPr/>
        </p:nvSpPr>
        <p:spPr>
          <a:xfrm>
            <a:off x="3061533" y="3125101"/>
            <a:ext cx="5977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00" dirty="0">
                <a:solidFill>
                  <a:srgbClr val="595959"/>
                </a:solidFill>
              </a:rPr>
              <a:t>최종에너지 소비의 에너지원별 구성 </a:t>
            </a:r>
            <a:r>
              <a:rPr lang="en-US" altLang="ko-KR" b="1" spc="-100" dirty="0">
                <a:solidFill>
                  <a:srgbClr val="595959"/>
                </a:solidFill>
              </a:rPr>
              <a:t>(2022)</a:t>
            </a:r>
            <a:endParaRPr lang="ko-KR" altLang="en-US" dirty="0">
              <a:solidFill>
                <a:srgbClr val="59595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200E57-CF1D-B2AF-9ADC-309636615F32}"/>
              </a:ext>
            </a:extLst>
          </p:cNvPr>
          <p:cNvSpPr txBox="1"/>
          <p:nvPr/>
        </p:nvSpPr>
        <p:spPr>
          <a:xfrm>
            <a:off x="8943975" y="6277913"/>
            <a:ext cx="302788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에너지경제연구원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(2023).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지역에너지통계연보</a:t>
            </a:r>
            <a:endParaRPr lang="en-US" altLang="ko-KR" sz="105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59595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314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4E7F9-8989-FE5B-82CF-CBD9B0957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13355B-5555-4FDB-EA5A-24CA8580429D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AF81FA-9E94-829A-050F-592F46CD4236}"/>
              </a:ext>
            </a:extLst>
          </p:cNvPr>
          <p:cNvSpPr/>
          <p:nvPr/>
        </p:nvSpPr>
        <p:spPr>
          <a:xfrm>
            <a:off x="301624" y="1473019"/>
            <a:ext cx="11376026" cy="149472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542A305C-9F24-A124-29B6-013D29203954}"/>
              </a:ext>
            </a:extLst>
          </p:cNvPr>
          <p:cNvSpPr/>
          <p:nvPr/>
        </p:nvSpPr>
        <p:spPr>
          <a:xfrm>
            <a:off x="422978" y="1289091"/>
            <a:ext cx="6663622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143BA2-58A6-FDFE-47E8-F799B99EDB5A}"/>
              </a:ext>
            </a:extLst>
          </p:cNvPr>
          <p:cNvSpPr txBox="1"/>
          <p:nvPr/>
        </p:nvSpPr>
        <p:spPr>
          <a:xfrm>
            <a:off x="358728" y="1243205"/>
            <a:ext cx="672787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산업부문 에너지소비의 에너지원별 구성 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(2022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년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C6D056-6A36-DCFF-9A68-CE62AA1ECFB6}"/>
              </a:ext>
            </a:extLst>
          </p:cNvPr>
          <p:cNvSpPr txBox="1"/>
          <p:nvPr/>
        </p:nvSpPr>
        <p:spPr>
          <a:xfrm>
            <a:off x="364762" y="1661731"/>
            <a:ext cx="11227163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앞서 살펴본 경기도의 높은 전력 소비 비중은 전력 집약적인 산업이 밀집해 있는 지역 특성에 기인함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산업부문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석유제품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50%,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석탄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전력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17%,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가스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8%,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 및 기타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5%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산업부문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전력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64%,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가스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17%,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석유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12%,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 및 기타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석탄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1E598-7919-408F-18F2-904897613875}"/>
              </a:ext>
            </a:extLst>
          </p:cNvPr>
          <p:cNvSpPr txBox="1"/>
          <p:nvPr/>
        </p:nvSpPr>
        <p:spPr>
          <a:xfrm>
            <a:off x="1088828" y="300382"/>
            <a:ext cx="7102672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경기도 </a:t>
            </a:r>
            <a:r>
              <a:rPr lang="ko-KR" altLang="en-US" sz="3000" spc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산업부문 에너지 소비의 에너지원별 구성</a:t>
            </a:r>
            <a:r>
              <a:rPr kumimoji="0" lang="ko-KR" altLang="en-US" sz="3000" b="0" i="0" u="none" strike="noStrike" kern="1200" cap="none" spc="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7761A5-6A0A-C4E4-9EAF-8D83258EEB59}"/>
              </a:ext>
            </a:extLst>
          </p:cNvPr>
          <p:cNvSpPr txBox="1"/>
          <p:nvPr/>
        </p:nvSpPr>
        <p:spPr>
          <a:xfrm>
            <a:off x="2966283" y="3125101"/>
            <a:ext cx="5977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00" dirty="0">
                <a:solidFill>
                  <a:srgbClr val="595959"/>
                </a:solidFill>
              </a:rPr>
              <a:t>산업부문 에너지소비의 에너지원별 구성 </a:t>
            </a:r>
            <a:r>
              <a:rPr lang="en-US" altLang="ko-KR" b="1" spc="-100" dirty="0">
                <a:solidFill>
                  <a:srgbClr val="595959"/>
                </a:solidFill>
              </a:rPr>
              <a:t>(2022)</a:t>
            </a:r>
            <a:endParaRPr lang="ko-KR" altLang="en-US" dirty="0">
              <a:solidFill>
                <a:srgbClr val="59595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5DA41C-97DF-B3AD-0D63-5677E0772193}"/>
              </a:ext>
            </a:extLst>
          </p:cNvPr>
          <p:cNvSpPr txBox="1"/>
          <p:nvPr/>
        </p:nvSpPr>
        <p:spPr>
          <a:xfrm>
            <a:off x="8943975" y="6277913"/>
            <a:ext cx="302788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에너지경제연구원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(2023).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지역에너지통계연보</a:t>
            </a:r>
            <a:endParaRPr lang="en-US" altLang="ko-KR" sz="105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59595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B4950FC-86A1-046B-7633-C556E01D139E}"/>
              </a:ext>
            </a:extLst>
          </p:cNvPr>
          <p:cNvGrpSpPr/>
          <p:nvPr/>
        </p:nvGrpSpPr>
        <p:grpSpPr>
          <a:xfrm>
            <a:off x="2684462" y="3536407"/>
            <a:ext cx="3301218" cy="2889452"/>
            <a:chOff x="2571750" y="3702033"/>
            <a:chExt cx="3301218" cy="288945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4D78B88-C13B-D668-959C-7BBC0B8F0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1750" y="3702033"/>
              <a:ext cx="3301218" cy="288945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F7AE94-1C31-103B-A213-72A61D206F61}"/>
                </a:ext>
              </a:extLst>
            </p:cNvPr>
            <p:cNvSpPr txBox="1"/>
            <p:nvPr/>
          </p:nvSpPr>
          <p:spPr>
            <a:xfrm>
              <a:off x="2998763" y="5146759"/>
              <a:ext cx="6381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spc="-100" dirty="0"/>
                <a:t>전력 </a:t>
              </a:r>
              <a:r>
                <a:rPr lang="en-US" altLang="ko-KR" sz="1600" b="1" spc="-100" dirty="0"/>
                <a:t>64%</a:t>
              </a:r>
              <a:endParaRPr lang="ko-KR" altLang="en-US" sz="16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A92004-D243-20C6-62D0-D585F9A02845}"/>
                </a:ext>
              </a:extLst>
            </p:cNvPr>
            <p:cNvSpPr txBox="1"/>
            <p:nvPr/>
          </p:nvSpPr>
          <p:spPr>
            <a:xfrm>
              <a:off x="4888083" y="4774890"/>
              <a:ext cx="6381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spc="-100" dirty="0"/>
                <a:t>가스 </a:t>
              </a:r>
              <a:r>
                <a:rPr lang="en-US" altLang="ko-KR" sz="1600" b="1" spc="-100" dirty="0"/>
                <a:t>17%</a:t>
              </a:r>
              <a:endParaRPr lang="ko-KR" altLang="en-US" sz="16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7B3DC0-052D-BB67-7101-73DBB8CF0F7A}"/>
                </a:ext>
              </a:extLst>
            </p:cNvPr>
            <p:cNvSpPr txBox="1"/>
            <p:nvPr/>
          </p:nvSpPr>
          <p:spPr>
            <a:xfrm>
              <a:off x="4392783" y="4002350"/>
              <a:ext cx="6381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spc="-100" dirty="0"/>
                <a:t>석유 </a:t>
              </a:r>
              <a:r>
                <a:rPr lang="en-US" altLang="ko-KR" sz="1600" b="1" spc="-100" dirty="0"/>
                <a:t>12%</a:t>
              </a:r>
              <a:endParaRPr lang="ko-KR" altLang="en-US" sz="1600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124555F-B190-1DB7-DB5E-330E2DD71150}"/>
              </a:ext>
            </a:extLst>
          </p:cNvPr>
          <p:cNvGrpSpPr/>
          <p:nvPr/>
        </p:nvGrpSpPr>
        <p:grpSpPr>
          <a:xfrm>
            <a:off x="6227762" y="3515419"/>
            <a:ext cx="3301219" cy="2889454"/>
            <a:chOff x="5636014" y="3702033"/>
            <a:chExt cx="3301219" cy="288945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AD2E198-F947-C408-1F06-1846BF859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6014" y="3702033"/>
              <a:ext cx="3301219" cy="288945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6FF1E9-3E58-C9F1-2655-3C56E82D89DF}"/>
                </a:ext>
              </a:extLst>
            </p:cNvPr>
            <p:cNvSpPr txBox="1"/>
            <p:nvPr/>
          </p:nvSpPr>
          <p:spPr>
            <a:xfrm>
              <a:off x="7351688" y="5769634"/>
              <a:ext cx="6381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spc="-100" dirty="0"/>
                <a:t>석유 </a:t>
              </a:r>
              <a:r>
                <a:rPr lang="en-US" altLang="ko-KR" sz="1600" b="1" spc="-100" dirty="0"/>
                <a:t>50%</a:t>
              </a:r>
              <a:endParaRPr lang="ko-KR" altLang="en-US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94EA10-A840-0BDE-1723-6AAA29155D49}"/>
                </a:ext>
              </a:extLst>
            </p:cNvPr>
            <p:cNvSpPr txBox="1"/>
            <p:nvPr/>
          </p:nvSpPr>
          <p:spPr>
            <a:xfrm>
              <a:off x="7623150" y="4065333"/>
              <a:ext cx="6381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spc="-100" dirty="0"/>
                <a:t>석탄 </a:t>
              </a:r>
              <a:r>
                <a:rPr lang="en-US" altLang="ko-KR" sz="1600" b="1" spc="-100" dirty="0"/>
                <a:t>20%</a:t>
              </a:r>
              <a:endParaRPr lang="ko-KR" altLang="en-US" sz="1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DF06DB-67B7-61E7-6DEE-B169DE82EB92}"/>
                </a:ext>
              </a:extLst>
            </p:cNvPr>
            <p:cNvSpPr txBox="1"/>
            <p:nvPr/>
          </p:nvSpPr>
          <p:spPr>
            <a:xfrm>
              <a:off x="6242391" y="4190115"/>
              <a:ext cx="6381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spc="-100" dirty="0"/>
                <a:t>전력 </a:t>
              </a:r>
              <a:r>
                <a:rPr lang="en-US" altLang="ko-KR" sz="1600" b="1" spc="-100" dirty="0"/>
                <a:t>17%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2182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306EF-AA3D-F040-A80A-A4AC0DFA5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A38075-0EB8-8AFF-92F8-8AA6E870E585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CF39EBD-586F-0FF1-4A0D-A0F0D20036D5}"/>
              </a:ext>
            </a:extLst>
          </p:cNvPr>
          <p:cNvSpPr/>
          <p:nvPr/>
        </p:nvSpPr>
        <p:spPr>
          <a:xfrm>
            <a:off x="301625" y="1473019"/>
            <a:ext cx="5734204" cy="4712170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5AC606FA-9B90-31F7-858B-72629189261E}"/>
              </a:ext>
            </a:extLst>
          </p:cNvPr>
          <p:cNvSpPr/>
          <p:nvPr/>
        </p:nvSpPr>
        <p:spPr>
          <a:xfrm>
            <a:off x="422978" y="1289091"/>
            <a:ext cx="5120572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B17B4C-5E86-E148-131C-4A7B17A08955}"/>
              </a:ext>
            </a:extLst>
          </p:cNvPr>
          <p:cNvSpPr txBox="1"/>
          <p:nvPr/>
        </p:nvSpPr>
        <p:spPr>
          <a:xfrm>
            <a:off x="234903" y="1243205"/>
            <a:ext cx="542294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경기도 전력 수급 현황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5D61E1-C11C-72FC-0584-0B83B792F659}"/>
              </a:ext>
            </a:extLst>
          </p:cNvPr>
          <p:cNvSpPr txBox="1"/>
          <p:nvPr/>
        </p:nvSpPr>
        <p:spPr>
          <a:xfrm>
            <a:off x="364763" y="1661731"/>
            <a:ext cx="626463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전력소비가 많은 것에 비해 발전량이 부족</a:t>
            </a:r>
            <a:endParaRPr lang="en-US" altLang="ko-KR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경기도 </a:t>
            </a:r>
            <a:r>
              <a:rPr lang="ko-KR" altLang="en-US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전력발전량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85.8TWh</a:t>
            </a: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전력소비량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140.5TWh</a:t>
            </a: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경기도의 전력자립도는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61%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으로 전국에서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12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번째</a:t>
            </a:r>
            <a:endParaRPr lang="en-US" altLang="ko-KR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B844D8-37D1-F54F-BF52-EA8CEEB79448}"/>
              </a:ext>
            </a:extLst>
          </p:cNvPr>
          <p:cNvSpPr txBox="1"/>
          <p:nvPr/>
        </p:nvSpPr>
        <p:spPr>
          <a:xfrm>
            <a:off x="1088828" y="300382"/>
            <a:ext cx="7102672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경기도 전력자립도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9B6E56-4778-F876-B8BD-CE653AA544FE}"/>
              </a:ext>
            </a:extLst>
          </p:cNvPr>
          <p:cNvSpPr txBox="1"/>
          <p:nvPr/>
        </p:nvSpPr>
        <p:spPr>
          <a:xfrm>
            <a:off x="8943975" y="6277913"/>
            <a:ext cx="302788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 기후 플랫폼</a:t>
            </a:r>
            <a:endParaRPr lang="en-US" altLang="ko-KR" sz="105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59595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47BD52-5315-07BB-7A3F-3B06BECAB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034" y="1473019"/>
            <a:ext cx="5734204" cy="48048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68AB94-B348-A8F1-87CE-08A2CAB24346}"/>
              </a:ext>
            </a:extLst>
          </p:cNvPr>
          <p:cNvSpPr txBox="1"/>
          <p:nvPr/>
        </p:nvSpPr>
        <p:spPr>
          <a:xfrm>
            <a:off x="7627101" y="1199675"/>
            <a:ext cx="3027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시도별 전력 소비 및 발전량</a:t>
            </a:r>
            <a:endParaRPr lang="ko-KR" altLang="en-US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FED8D0-DDBC-6F10-9DC5-4F18B9471E46}"/>
              </a:ext>
            </a:extLst>
          </p:cNvPr>
          <p:cNvSpPr/>
          <p:nvPr/>
        </p:nvSpPr>
        <p:spPr>
          <a:xfrm>
            <a:off x="9026811" y="1661731"/>
            <a:ext cx="402939" cy="47121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6E4747-84EC-BA98-0E98-ED3DA089FF87}"/>
              </a:ext>
            </a:extLst>
          </p:cNvPr>
          <p:cNvSpPr/>
          <p:nvPr/>
        </p:nvSpPr>
        <p:spPr>
          <a:xfrm>
            <a:off x="10654985" y="1661731"/>
            <a:ext cx="914400" cy="253916"/>
          </a:xfrm>
          <a:prstGeom prst="rect">
            <a:avLst/>
          </a:prstGeom>
          <a:solidFill>
            <a:srgbClr val="91CC7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소비량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4F434E-7FEE-E20C-5F62-3189FF42729C}"/>
              </a:ext>
            </a:extLst>
          </p:cNvPr>
          <p:cNvSpPr/>
          <p:nvPr/>
        </p:nvSpPr>
        <p:spPr>
          <a:xfrm>
            <a:off x="10654985" y="2062033"/>
            <a:ext cx="914400" cy="253916"/>
          </a:xfrm>
          <a:prstGeom prst="rect">
            <a:avLst/>
          </a:prstGeom>
          <a:solidFill>
            <a:srgbClr val="5470C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발전량</a:t>
            </a:r>
          </a:p>
        </p:txBody>
      </p:sp>
    </p:spTree>
    <p:extLst>
      <p:ext uri="{BB962C8B-B14F-4D97-AF65-F5344CB8AC3E}">
        <p14:creationId xmlns:p14="http://schemas.microsoft.com/office/powerpoint/2010/main" val="4065448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9039</TotalTime>
  <Words>2237</Words>
  <Application>Microsoft Office PowerPoint</Application>
  <PresentationFormat>와이드스크린</PresentationFormat>
  <Paragraphs>532</Paragraphs>
  <Slides>34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34</vt:i4>
      </vt:variant>
    </vt:vector>
  </HeadingPairs>
  <TitlesOfParts>
    <vt:vector size="45" baseType="lpstr">
      <vt:lpstr>KoPub돋움체 Medium</vt:lpstr>
      <vt:lpstr>Arial</vt:lpstr>
      <vt:lpstr>맑은 고딕</vt:lpstr>
      <vt:lpstr>경기천년제목 Bold</vt:lpstr>
      <vt:lpstr>경기천년제목 Light</vt:lpstr>
      <vt:lpstr>경기천년제목 Medium</vt:lpstr>
      <vt:lpstr>Wingdings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전 승호</cp:lastModifiedBy>
  <cp:revision>87</cp:revision>
  <dcterms:created xsi:type="dcterms:W3CDTF">2023-12-12T09:29:53Z</dcterms:created>
  <dcterms:modified xsi:type="dcterms:W3CDTF">2025-05-21T07:22:00Z</dcterms:modified>
</cp:coreProperties>
</file>